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326" r:id="rId4"/>
    <p:sldId id="325" r:id="rId5"/>
    <p:sldId id="259" r:id="rId6"/>
    <p:sldId id="261" r:id="rId7"/>
    <p:sldId id="295" r:id="rId8"/>
    <p:sldId id="260" r:id="rId9"/>
    <p:sldId id="262" r:id="rId10"/>
    <p:sldId id="340" r:id="rId11"/>
    <p:sldId id="339" r:id="rId12"/>
    <p:sldId id="273" r:id="rId13"/>
    <p:sldId id="274" r:id="rId14"/>
    <p:sldId id="333" r:id="rId15"/>
    <p:sldId id="341" r:id="rId16"/>
    <p:sldId id="342" r:id="rId17"/>
    <p:sldId id="292" r:id="rId18"/>
    <p:sldId id="343" r:id="rId19"/>
    <p:sldId id="344" r:id="rId20"/>
    <p:sldId id="269" r:id="rId21"/>
    <p:sldId id="296" r:id="rId22"/>
    <p:sldId id="297" r:id="rId23"/>
    <p:sldId id="300" r:id="rId24"/>
    <p:sldId id="299" r:id="rId25"/>
    <p:sldId id="298" r:id="rId26"/>
    <p:sldId id="302" r:id="rId27"/>
    <p:sldId id="301" r:id="rId28"/>
    <p:sldId id="334" r:id="rId29"/>
    <p:sldId id="291" r:id="rId30"/>
    <p:sldId id="304" r:id="rId31"/>
    <p:sldId id="305" r:id="rId32"/>
    <p:sldId id="335" r:id="rId33"/>
    <p:sldId id="303" r:id="rId34"/>
    <p:sldId id="331" r:id="rId35"/>
    <p:sldId id="307" r:id="rId36"/>
    <p:sldId id="314" r:id="rId37"/>
    <p:sldId id="316" r:id="rId38"/>
    <p:sldId id="315" r:id="rId39"/>
    <p:sldId id="323" r:id="rId40"/>
    <p:sldId id="324" r:id="rId41"/>
    <p:sldId id="318" r:id="rId42"/>
    <p:sldId id="336" r:id="rId43"/>
    <p:sldId id="337" r:id="rId44"/>
    <p:sldId id="338" r:id="rId45"/>
    <p:sldId id="319" r:id="rId46"/>
    <p:sldId id="320" r:id="rId47"/>
    <p:sldId id="321" r:id="rId48"/>
    <p:sldId id="322" r:id="rId49"/>
    <p:sldId id="327" r:id="rId50"/>
    <p:sldId id="328" r:id="rId51"/>
    <p:sldId id="345" r:id="rId52"/>
    <p:sldId id="346" r:id="rId53"/>
    <p:sldId id="347" r:id="rId54"/>
    <p:sldId id="349" r:id="rId55"/>
    <p:sldId id="348" r:id="rId56"/>
    <p:sldId id="35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ng" initials="H" lastIdx="2" clrIdx="0">
    <p:extLst>
      <p:ext uri="{19B8F6BF-5375-455C-9EA6-DF929625EA0E}">
        <p15:presenceInfo xmlns:p15="http://schemas.microsoft.com/office/powerpoint/2012/main" userId="H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5"/>
    <a:srgbClr val="B2B2B2"/>
    <a:srgbClr val="963096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04" autoAdjust="0"/>
    <p:restoredTop sz="94565" autoAdjust="0"/>
  </p:normalViewPr>
  <p:slideViewPr>
    <p:cSldViewPr snapToGrid="0">
      <p:cViewPr varScale="1">
        <p:scale>
          <a:sx n="81" d="100"/>
          <a:sy n="81" d="100"/>
        </p:scale>
        <p:origin x="24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40D5B-4867-475B-BF26-F1D4484FB1B6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47A91-9653-440D-A444-C2F8C8190B4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4700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0238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343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5972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319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797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2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175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825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163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42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056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866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47A91-9653-440D-A444-C2F8C8190B4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227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9512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9512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133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676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97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262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961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375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03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274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539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4D30-11F7-419C-A1E3-82231858E538}" type="datetimeFigureOut">
              <a:rPr lang="en-AU" smtClean="0"/>
              <a:t>12/11/2017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6ECE8-FE15-465F-97FB-8D1F24A53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629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s://www.dndi.org/diseases-projects/portfolio/fosravuconazo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o.int/buruli/mycetoma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7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inyurl.com/MyOS-HungEL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o.int/buruli/mycetoma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4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o.int/buruli/mycetoma/e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ndi.org/diseases-projects/portfolio/fosravuconazole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6016"/>
            <a:ext cx="12113443" cy="2829759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Synthesis of Novel Fenarimol Analogues as Drug Candidates for the Neglected Tropical Disease Mycetoma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922" y="3525775"/>
            <a:ext cx="9144000" cy="92055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Hung Phat Duong</a:t>
            </a:r>
          </a:p>
          <a:p>
            <a:pPr algn="l"/>
            <a:r>
              <a:rPr lang="en-US" dirty="0"/>
              <a:t>13 November 2017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0" y="301658"/>
            <a:ext cx="12192000" cy="1480008"/>
          </a:xfrm>
          <a:prstGeom prst="rect">
            <a:avLst/>
          </a:prstGeom>
          <a:gradFill flip="none" rotWithShape="1">
            <a:gsLst>
              <a:gs pos="68000">
                <a:srgbClr val="FF8080"/>
              </a:gs>
              <a:gs pos="14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 rot="10800000">
            <a:off x="0" y="4664990"/>
            <a:ext cx="12192000" cy="1480008"/>
          </a:xfrm>
          <a:prstGeom prst="rect">
            <a:avLst/>
          </a:prstGeom>
          <a:gradFill flip="none" rotWithShape="1">
            <a:gsLst>
              <a:gs pos="85000">
                <a:schemeClr val="accent2"/>
              </a:gs>
              <a:gs pos="6000">
                <a:schemeClr val="bg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E26624-EB26-4FE3-955A-E060F65D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369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24"/>
          <a:stretch/>
        </p:blipFill>
        <p:spPr>
          <a:xfrm>
            <a:off x="1439268" y="1774847"/>
            <a:ext cx="4685769" cy="267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1682" y="4562319"/>
            <a:ext cx="17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Fosravuconazole</a:t>
            </a:r>
            <a:endParaRPr lang="en-A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4149"/>
            <a:ext cx="12192000" cy="824281"/>
          </a:xfrm>
        </p:spPr>
        <p:txBody>
          <a:bodyPr>
            <a:normAutofit/>
          </a:bodyPr>
          <a:lstStyle/>
          <a:p>
            <a:r>
              <a:rPr lang="en-AU" b="1" i="0" dirty="0">
                <a:solidFill>
                  <a:srgbClr val="FF0000"/>
                </a:solidFill>
                <a:effectLst/>
              </a:rPr>
              <a:t>First Clinical Trial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-1" y="739783"/>
            <a:ext cx="6645729" cy="4262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Proof-of concept phase II superiority trial</a:t>
            </a:r>
            <a:endParaRPr lang="en-AU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579470" y="5135678"/>
            <a:ext cx="838750" cy="342693"/>
            <a:chOff x="11267366" y="3703814"/>
            <a:chExt cx="838750" cy="34269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7366" y="3703816"/>
              <a:ext cx="243200" cy="34269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141" y="3703815"/>
              <a:ext cx="243200" cy="34269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2916" y="3703814"/>
              <a:ext cx="243200" cy="34269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507601" y="5600886"/>
            <a:ext cx="910619" cy="435492"/>
            <a:chOff x="11222324" y="5388400"/>
            <a:chExt cx="910619" cy="43549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324" y="5388400"/>
              <a:ext cx="435491" cy="43549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9888" y="5388401"/>
              <a:ext cx="435491" cy="43549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7452" y="5388400"/>
              <a:ext cx="435491" cy="435491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3180351" y="5946823"/>
            <a:ext cx="1636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AU" sz="4800" dirty="0">
              <a:solidFill>
                <a:srgbClr val="00B05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37D80E5A-ED79-46C3-B977-6135786434C9}"/>
              </a:ext>
            </a:extLst>
          </p:cNvPr>
          <p:cNvGrpSpPr/>
          <p:nvPr/>
        </p:nvGrpSpPr>
        <p:grpSpPr>
          <a:xfrm>
            <a:off x="6195011" y="2846197"/>
            <a:ext cx="3213843" cy="2125875"/>
            <a:chOff x="6223327" y="2689078"/>
            <a:chExt cx="3213843" cy="2125875"/>
          </a:xfrm>
        </p:grpSpPr>
        <p:sp>
          <p:nvSpPr>
            <p:cNvPr id="6" name="TextBox 5"/>
            <p:cNvSpPr txBox="1"/>
            <p:nvPr/>
          </p:nvSpPr>
          <p:spPr>
            <a:xfrm>
              <a:off x="8105267" y="4445621"/>
              <a:ext cx="1331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Itraconazole</a:t>
              </a:r>
              <a:endParaRPr lang="en-AU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327" y="2689078"/>
              <a:ext cx="1178441" cy="1174513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-2" y="6611779"/>
            <a:ext cx="12192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 err="1">
                <a:latin typeface="Segoe UI" panose="020B0502040204020203" pitchFamily="34" charset="0"/>
              </a:rPr>
              <a:t>DND</a:t>
            </a:r>
            <a:r>
              <a:rPr lang="en-AU" sz="1000" i="1" dirty="0" err="1">
                <a:latin typeface="Segoe UI" panose="020B0502040204020203" pitchFamily="34" charset="0"/>
              </a:rPr>
              <a:t>i</a:t>
            </a:r>
            <a:r>
              <a:rPr lang="en-AU" sz="1000" dirty="0">
                <a:latin typeface="Segoe UI" panose="020B0502040204020203" pitchFamily="34" charset="0"/>
              </a:rPr>
              <a:t> Fosravuconazole Trial </a:t>
            </a:r>
            <a:r>
              <a:rPr lang="en-AU" sz="1000" dirty="0">
                <a:hlinkClick r:id="rId7"/>
              </a:rPr>
              <a:t>https://www.dndi.org/diseases-projects/portfolio/fosravuconazole</a:t>
            </a:r>
            <a:r>
              <a:rPr lang="en-AU" sz="1000" dirty="0"/>
              <a:t> </a:t>
            </a:r>
            <a:endParaRPr lang="en-AU" sz="1000" dirty="0">
              <a:latin typeface="Segoe UI" panose="020B0502040204020203" pitchFamily="34" charset="0"/>
            </a:endParaRPr>
          </a:p>
          <a:p>
            <a:r>
              <a:rPr lang="en-AU" sz="10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C5F9CC6-93B2-416F-B4CC-1C1039472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10</a:t>
            </a:fld>
            <a:endParaRPr lang="en-AU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0D28D8FD-B87F-461A-93A8-C82626CB656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26" b="26471"/>
          <a:stretch/>
        </p:blipFill>
        <p:spPr>
          <a:xfrm>
            <a:off x="190853" y="1662961"/>
            <a:ext cx="1581929" cy="463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59" y="1393055"/>
            <a:ext cx="1850597" cy="11103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38" y="820132"/>
            <a:ext cx="5713945" cy="58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5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4149"/>
            <a:ext cx="12192000" cy="824281"/>
          </a:xfrm>
        </p:spPr>
        <p:txBody>
          <a:bodyPr>
            <a:normAutofit/>
          </a:bodyPr>
          <a:lstStyle/>
          <a:p>
            <a:r>
              <a:rPr lang="en-AU" b="1" i="0" dirty="0">
                <a:solidFill>
                  <a:srgbClr val="FF0000"/>
                </a:solidFill>
                <a:effectLst/>
              </a:rPr>
              <a:t>Pathogen Box Hits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739782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The origin of this project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t="5179" r="13105" b="6762"/>
          <a:stretch/>
        </p:blipFill>
        <p:spPr>
          <a:xfrm>
            <a:off x="4270344" y="12553"/>
            <a:ext cx="2357958" cy="16151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53740" y="6623377"/>
            <a:ext cx="122457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van de Sande </a:t>
            </a:r>
            <a:r>
              <a:rPr lang="en-US" sz="1000" b="1" dirty="0"/>
              <a:t>2017 </a:t>
            </a:r>
            <a:r>
              <a:rPr lang="en-US" sz="1000" dirty="0"/>
              <a:t>(unpublished data)</a:t>
            </a:r>
            <a:endParaRPr lang="en-AU" sz="10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7" y="1233915"/>
            <a:ext cx="11660957" cy="5389462"/>
          </a:xfr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DE750D7-334B-4223-BF4E-7C77E069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11</a:t>
            </a:fld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DB76666-3570-4A63-9E8B-E34C5306F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17" y="25818"/>
            <a:ext cx="3523806" cy="11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7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622038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Keenan, M. </a:t>
            </a:r>
            <a:r>
              <a:rPr lang="en-AU" sz="1000" i="1" dirty="0"/>
              <a:t>et al. </a:t>
            </a:r>
            <a:r>
              <a:rPr lang="en-AU" sz="1000" dirty="0"/>
              <a:t>Analogues of Fenarimol Are Potent Inhibitors of Trypanosoma </a:t>
            </a:r>
            <a:r>
              <a:rPr lang="en-AU" sz="1000" dirty="0" err="1"/>
              <a:t>cruzi</a:t>
            </a:r>
            <a:r>
              <a:rPr lang="en-AU" sz="1000" dirty="0"/>
              <a:t> and Are Efficacious in a Murine Model of Chagas Disease. </a:t>
            </a:r>
            <a:r>
              <a:rPr lang="en-AU" sz="1000" i="1" dirty="0"/>
              <a:t>J. Med. Chem. </a:t>
            </a:r>
            <a:r>
              <a:rPr lang="en-AU" sz="1000" b="1" dirty="0"/>
              <a:t>2012,</a:t>
            </a:r>
            <a:r>
              <a:rPr lang="en-AU" sz="1000" dirty="0"/>
              <a:t> </a:t>
            </a:r>
            <a:r>
              <a:rPr lang="en-AU" sz="1000" i="1" dirty="0"/>
              <a:t>55</a:t>
            </a:r>
            <a:r>
              <a:rPr lang="en-AU" sz="1000" dirty="0"/>
              <a:t> (9), 4189-4204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17" y="1753213"/>
            <a:ext cx="5187766" cy="331461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Chagas Disease’s Fenarimol Analogue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739782"/>
            <a:ext cx="12192000" cy="495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Stability, low toxicity, moderate solubility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8099" y="5185504"/>
            <a:ext cx="4335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typical fenarimol analogue</a:t>
            </a:r>
            <a:endParaRPr lang="en-AU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6F61F2A-7ED7-43C2-B1AC-2991C65C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12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E311E1D-AA4A-41E5-91B1-2E0771A599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26" b="26471"/>
          <a:stretch/>
        </p:blipFill>
        <p:spPr>
          <a:xfrm>
            <a:off x="815597" y="2374347"/>
            <a:ext cx="1581929" cy="463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24E3D65-22C2-4F2B-95A9-2BC52A14E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6" y="3265116"/>
            <a:ext cx="2237613" cy="223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99" y="1755921"/>
            <a:ext cx="5173002" cy="330517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9078684">
            <a:off x="6736481" y="1488560"/>
            <a:ext cx="680484" cy="30834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7257932" y="752682"/>
            <a:ext cx="3774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</a:rPr>
              <a:t>Haem</a:t>
            </a:r>
            <a:r>
              <a:rPr lang="en-US" sz="2800" dirty="0">
                <a:solidFill>
                  <a:schemeClr val="accent5"/>
                </a:solidFill>
              </a:rPr>
              <a:t>-iron binding motif</a:t>
            </a:r>
            <a:endParaRPr lang="en-AU" sz="2800" dirty="0">
              <a:solidFill>
                <a:schemeClr val="accent5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8394694">
            <a:off x="3072904" y="5191482"/>
            <a:ext cx="680484" cy="30834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1315201" y="5681724"/>
            <a:ext cx="2900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Metabolic Stability</a:t>
            </a:r>
            <a:endParaRPr lang="en-AU" sz="2800" dirty="0">
              <a:solidFill>
                <a:srgbClr val="FFC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4432250">
            <a:off x="6493857" y="4909562"/>
            <a:ext cx="680484" cy="3083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5669808" y="5533686"/>
            <a:ext cx="2900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Metabolic Stability</a:t>
            </a:r>
            <a:endParaRPr lang="en-AU" sz="2800" dirty="0">
              <a:solidFill>
                <a:srgbClr val="FF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2579778">
            <a:off x="4530379" y="2771263"/>
            <a:ext cx="680484" cy="3083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3943565" y="2361472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</a:t>
            </a:r>
            <a:endParaRPr lang="en-AU" sz="2800" dirty="0"/>
          </a:p>
        </p:txBody>
      </p:sp>
      <p:sp>
        <p:nvSpPr>
          <p:cNvPr id="19" name="Right Arrow 18"/>
          <p:cNvSpPr/>
          <p:nvPr/>
        </p:nvSpPr>
        <p:spPr>
          <a:xfrm rot="20396258">
            <a:off x="7464402" y="2557536"/>
            <a:ext cx="680484" cy="3083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ight Arrow 19"/>
          <p:cNvSpPr/>
          <p:nvPr/>
        </p:nvSpPr>
        <p:spPr>
          <a:xfrm>
            <a:off x="8804906" y="4615296"/>
            <a:ext cx="680484" cy="3083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/>
          <p:cNvSpPr txBox="1"/>
          <p:nvPr/>
        </p:nvSpPr>
        <p:spPr>
          <a:xfrm>
            <a:off x="8340099" y="2288675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</a:t>
            </a:r>
            <a:endParaRPr lang="en-A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9689703" y="450785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</a:t>
            </a:r>
            <a:endParaRPr lang="en-AU" sz="2800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Chagas Disease’s Fenarimol Analogue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0" y="739782"/>
            <a:ext cx="12192000" cy="495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Stability, low toxicity, moderate solubility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622038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Keenan, M. </a:t>
            </a:r>
            <a:r>
              <a:rPr lang="en-AU" sz="1000" i="1" dirty="0"/>
              <a:t>et al. </a:t>
            </a:r>
            <a:r>
              <a:rPr lang="en-AU" sz="1000" dirty="0"/>
              <a:t>Analogues of Fenarimol Are Potent Inhibitors of Trypanosoma </a:t>
            </a:r>
            <a:r>
              <a:rPr lang="en-AU" sz="1000" dirty="0" err="1"/>
              <a:t>cruzi</a:t>
            </a:r>
            <a:r>
              <a:rPr lang="en-AU" sz="1000" dirty="0"/>
              <a:t> and Are Efficacious in a Murine Model of Chagas Disease. </a:t>
            </a:r>
            <a:r>
              <a:rPr lang="en-AU" sz="1000" i="1" dirty="0"/>
              <a:t>J. Med. Chem. </a:t>
            </a:r>
            <a:r>
              <a:rPr lang="en-AU" sz="1000" b="1" dirty="0"/>
              <a:t>2012,</a:t>
            </a:r>
            <a:r>
              <a:rPr lang="en-AU" sz="1000" dirty="0"/>
              <a:t> </a:t>
            </a:r>
            <a:r>
              <a:rPr lang="en-AU" sz="1000" i="1" dirty="0"/>
              <a:t>55</a:t>
            </a:r>
            <a:r>
              <a:rPr lang="en-AU" sz="1000" dirty="0"/>
              <a:t> (9), 4189-4204</a:t>
            </a:r>
            <a:endParaRPr lang="en-US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E7CA32D-23EB-4AA3-ABE2-58004A9D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13</a:t>
            </a:fld>
            <a:endParaRPr lang="en-AU"/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CA94DCA1-BD5A-4779-B782-0B0B70ADDB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26" b="26471"/>
          <a:stretch/>
        </p:blipFill>
        <p:spPr>
          <a:xfrm>
            <a:off x="815597" y="2374347"/>
            <a:ext cx="1581929" cy="4637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162B8E11-B169-4D33-BBB6-DB567B5A5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6" y="3265116"/>
            <a:ext cx="2237613" cy="223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Initial Fenarimol Hits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11876049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Screening 40 diverse compounds from a library of 700 fenarimol analogues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3740" y="6623377"/>
            <a:ext cx="122457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van de Sande </a:t>
            </a:r>
            <a:r>
              <a:rPr lang="en-US" sz="1000" b="1" dirty="0"/>
              <a:t>2017 </a:t>
            </a:r>
            <a:r>
              <a:rPr lang="en-US" sz="1000" dirty="0"/>
              <a:t>(unpublished data)</a:t>
            </a:r>
            <a:endParaRPr lang="en-AU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7FB42F5-5DF8-4008-971C-3E55CEE4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14</a:t>
            </a:fld>
            <a:endParaRPr lang="en-A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2" y="1361156"/>
            <a:ext cx="10904782" cy="5128707"/>
          </a:xfr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D35EC87-E8D2-4B0C-89D3-FA500CC4C3CE}"/>
              </a:ext>
            </a:extLst>
          </p:cNvPr>
          <p:cNvSpPr/>
          <p:nvPr/>
        </p:nvSpPr>
        <p:spPr>
          <a:xfrm>
            <a:off x="-2" y="3189248"/>
            <a:ext cx="12192002" cy="148311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ADC1D91-CA07-414E-AE77-0CC49B8D46E1}"/>
              </a:ext>
            </a:extLst>
          </p:cNvPr>
          <p:cNvSpPr/>
          <p:nvPr/>
        </p:nvSpPr>
        <p:spPr>
          <a:xfrm>
            <a:off x="-3" y="4672362"/>
            <a:ext cx="12165133" cy="1818222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334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Initial Fenarimol Hits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11876049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Screening 40 diverse compounds from a library of 700 fenarimol analogues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3740" y="6623377"/>
            <a:ext cx="122457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van de Sande </a:t>
            </a:r>
            <a:r>
              <a:rPr lang="en-US" sz="1000" b="1" dirty="0"/>
              <a:t>2017 </a:t>
            </a:r>
            <a:r>
              <a:rPr lang="en-US" sz="1000" dirty="0"/>
              <a:t>(unpublished data)</a:t>
            </a:r>
            <a:endParaRPr lang="en-AU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7FB42F5-5DF8-4008-971C-3E55CEE4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15</a:t>
            </a:fld>
            <a:endParaRPr lang="en-A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2" y="1361156"/>
            <a:ext cx="10904782" cy="5128707"/>
          </a:xfr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ADC1D91-CA07-414E-AE77-0CC49B8D46E1}"/>
              </a:ext>
            </a:extLst>
          </p:cNvPr>
          <p:cNvSpPr/>
          <p:nvPr/>
        </p:nvSpPr>
        <p:spPr>
          <a:xfrm>
            <a:off x="-3" y="4672362"/>
            <a:ext cx="12165133" cy="1818222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872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Initial Fenarimol Hits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11876049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Screening 40 diverse compounds from a library of 700 fenarimol analogues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3740" y="6623377"/>
            <a:ext cx="122457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van de Sande </a:t>
            </a:r>
            <a:r>
              <a:rPr lang="en-US" sz="1000" b="1" dirty="0"/>
              <a:t>2017 </a:t>
            </a:r>
            <a:r>
              <a:rPr lang="en-US" sz="1000" dirty="0"/>
              <a:t>(unpublished data)</a:t>
            </a:r>
            <a:endParaRPr lang="en-AU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7FB42F5-5DF8-4008-971C-3E55CEE4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16</a:t>
            </a:fld>
            <a:endParaRPr lang="en-A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2" y="1361156"/>
            <a:ext cx="10904782" cy="5128707"/>
          </a:xfrm>
        </p:spPr>
      </p:pic>
    </p:spTree>
    <p:extLst>
      <p:ext uri="{BB962C8B-B14F-4D97-AF65-F5344CB8AC3E}">
        <p14:creationId xmlns:p14="http://schemas.microsoft.com/office/powerpoint/2010/main" val="1668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5367" y="1357149"/>
            <a:ext cx="7988431" cy="1238086"/>
          </a:xfrm>
        </p:spPr>
        <p:txBody>
          <a:bodyPr/>
          <a:lstStyle/>
          <a:p>
            <a:r>
              <a:rPr lang="en-US" dirty="0" err="1"/>
              <a:t>Resynthesise</a:t>
            </a:r>
            <a:r>
              <a:rPr lang="en-US" dirty="0"/>
              <a:t> initial hits</a:t>
            </a:r>
          </a:p>
          <a:p>
            <a:r>
              <a:rPr lang="en-US" dirty="0"/>
              <a:t>Make novel analogues</a:t>
            </a:r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Aims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939177"/>
            <a:ext cx="2064470" cy="1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4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5367" y="1357149"/>
            <a:ext cx="7988431" cy="1238086"/>
          </a:xfrm>
        </p:spPr>
        <p:txBody>
          <a:bodyPr/>
          <a:lstStyle/>
          <a:p>
            <a:r>
              <a:rPr lang="en-US" dirty="0" err="1"/>
              <a:t>Resynthesise</a:t>
            </a:r>
            <a:r>
              <a:rPr lang="en-US" dirty="0"/>
              <a:t> initial hits</a:t>
            </a:r>
          </a:p>
          <a:p>
            <a:r>
              <a:rPr lang="en-US" dirty="0"/>
              <a:t>Make novel analogues</a:t>
            </a:r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Aims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65367" y="3234435"/>
            <a:ext cx="7988431" cy="123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Biological Evaluation</a:t>
            </a:r>
          </a:p>
          <a:p>
            <a:r>
              <a:rPr lang="en-US" dirty="0"/>
              <a:t>Results guide new synthesis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939177"/>
            <a:ext cx="2064470" cy="1549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0" y="3021775"/>
            <a:ext cx="1968870" cy="13825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1EDD3AB-E7BB-4CC9-8D90-C4FDFD9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51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5367" y="1357149"/>
            <a:ext cx="7988431" cy="1238086"/>
          </a:xfrm>
        </p:spPr>
        <p:txBody>
          <a:bodyPr/>
          <a:lstStyle/>
          <a:p>
            <a:r>
              <a:rPr lang="en-US" dirty="0" err="1"/>
              <a:t>Resynthesise</a:t>
            </a:r>
            <a:r>
              <a:rPr lang="en-US" dirty="0"/>
              <a:t> initial hits</a:t>
            </a:r>
          </a:p>
          <a:p>
            <a:r>
              <a:rPr lang="en-US" dirty="0"/>
              <a:t>Make novel analogues</a:t>
            </a:r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Aims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65367" y="3234435"/>
            <a:ext cx="7988431" cy="123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Biological Evaluation</a:t>
            </a:r>
          </a:p>
          <a:p>
            <a:r>
              <a:rPr lang="en-US" dirty="0"/>
              <a:t>Results guide new synthesis</a:t>
            </a:r>
            <a:endParaRPr lang="en-AU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65367" y="5195108"/>
            <a:ext cx="7988431" cy="123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domain data</a:t>
            </a:r>
          </a:p>
          <a:p>
            <a:r>
              <a:rPr lang="en-US" dirty="0"/>
              <a:t>Open source platform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939177"/>
            <a:ext cx="2064470" cy="1549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0" y="3021775"/>
            <a:ext cx="1968870" cy="13825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30" y="4982508"/>
            <a:ext cx="768514" cy="7391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6" r="74164" b="50422"/>
          <a:stretch/>
        </p:blipFill>
        <p:spPr>
          <a:xfrm>
            <a:off x="1140318" y="5717556"/>
            <a:ext cx="726324" cy="711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3" b="74831"/>
          <a:stretch/>
        </p:blipFill>
        <p:spPr>
          <a:xfrm>
            <a:off x="1917959" y="4976070"/>
            <a:ext cx="708072" cy="7197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1" r="49233" b="75118"/>
          <a:stretch/>
        </p:blipFill>
        <p:spPr>
          <a:xfrm>
            <a:off x="1908833" y="5721693"/>
            <a:ext cx="726324" cy="7115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1EDD3AB-E7BB-4CC9-8D90-C4FDFD92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8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51" y="2329173"/>
            <a:ext cx="5115267" cy="339866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Mycetoma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024488" y="744718"/>
            <a:ext cx="1178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92946" y="744718"/>
            <a:ext cx="818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16718" y="820132"/>
            <a:ext cx="348791" cy="6127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92566" y="832197"/>
            <a:ext cx="284474" cy="6006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62532" y="1432874"/>
            <a:ext cx="125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fungus </a:t>
            </a:r>
            <a:endParaRPr lang="en-A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625089" y="1434964"/>
            <a:ext cx="255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masses/swelling</a:t>
            </a:r>
            <a:endParaRPr lang="en-AU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A8B1E8B-89C6-4A09-85AB-43F77367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2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72A6050-E31D-413D-8A10-E5BA65105ADB}"/>
              </a:ext>
            </a:extLst>
          </p:cNvPr>
          <p:cNvSpPr txBox="1"/>
          <p:nvPr/>
        </p:nvSpPr>
        <p:spPr>
          <a:xfrm>
            <a:off x="566530" y="27497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41B2BB64-5064-442B-9715-AA14317B15B0}"/>
              </a:ext>
            </a:extLst>
          </p:cNvPr>
          <p:cNvSpPr/>
          <p:nvPr/>
        </p:nvSpPr>
        <p:spPr>
          <a:xfrm>
            <a:off x="2771481" y="2160619"/>
            <a:ext cx="5719376" cy="370133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09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5" t="15504" r="62237" b="17450"/>
          <a:stretch/>
        </p:blipFill>
        <p:spPr>
          <a:xfrm>
            <a:off x="8431442" y="4274657"/>
            <a:ext cx="957352" cy="103769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122752" y="579120"/>
            <a:ext cx="1946495" cy="194649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196974" y="3820256"/>
            <a:ext cx="1946495" cy="194649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936871" y="3820255"/>
            <a:ext cx="1946495" cy="194649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b="1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5400000">
            <a:off x="5889858" y="3446474"/>
            <a:ext cx="282516" cy="2411540"/>
          </a:xfrm>
          <a:prstGeom prst="downArrow">
            <a:avLst>
              <a:gd name="adj1" fmla="val 18692"/>
              <a:gd name="adj2" fmla="val 796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Down Arrow 14"/>
          <p:cNvSpPr/>
          <p:nvPr/>
        </p:nvSpPr>
        <p:spPr>
          <a:xfrm rot="16200000">
            <a:off x="5907965" y="3733209"/>
            <a:ext cx="282516" cy="2411540"/>
          </a:xfrm>
          <a:prstGeom prst="downArrow">
            <a:avLst>
              <a:gd name="adj1" fmla="val 18692"/>
              <a:gd name="adj2" fmla="val 796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Down Arrow 15"/>
          <p:cNvSpPr/>
          <p:nvPr/>
        </p:nvSpPr>
        <p:spPr>
          <a:xfrm rot="8239350">
            <a:off x="7666418" y="1881220"/>
            <a:ext cx="282516" cy="1780653"/>
          </a:xfrm>
          <a:prstGeom prst="downArrow">
            <a:avLst>
              <a:gd name="adj1" fmla="val 18692"/>
              <a:gd name="adj2" fmla="val 796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Down Arrow 16"/>
          <p:cNvSpPr/>
          <p:nvPr/>
        </p:nvSpPr>
        <p:spPr>
          <a:xfrm rot="19039350">
            <a:off x="7684525" y="2167956"/>
            <a:ext cx="282516" cy="1780652"/>
          </a:xfrm>
          <a:prstGeom prst="downArrow">
            <a:avLst>
              <a:gd name="adj1" fmla="val 18692"/>
              <a:gd name="adj2" fmla="val 796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Down Arrow 17"/>
          <p:cNvSpPr/>
          <p:nvPr/>
        </p:nvSpPr>
        <p:spPr>
          <a:xfrm rot="13023459">
            <a:off x="4207300" y="1922234"/>
            <a:ext cx="282516" cy="1780653"/>
          </a:xfrm>
          <a:prstGeom prst="downArrow">
            <a:avLst>
              <a:gd name="adj1" fmla="val 18692"/>
              <a:gd name="adj2" fmla="val 796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Down Arrow 18"/>
          <p:cNvSpPr/>
          <p:nvPr/>
        </p:nvSpPr>
        <p:spPr>
          <a:xfrm rot="2223459">
            <a:off x="4225407" y="2208970"/>
            <a:ext cx="282516" cy="1780652"/>
          </a:xfrm>
          <a:prstGeom prst="downArrow">
            <a:avLst>
              <a:gd name="adj1" fmla="val 18692"/>
              <a:gd name="adj2" fmla="val 796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52" y="733303"/>
            <a:ext cx="522780" cy="1419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8" y="4652244"/>
            <a:ext cx="1247698" cy="954668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A Collaborative Effort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26" b="26471"/>
          <a:stretch/>
        </p:blipFill>
        <p:spPr>
          <a:xfrm>
            <a:off x="2443399" y="4597525"/>
            <a:ext cx="1581929" cy="4637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t="30012" r="1840" b="29133"/>
          <a:stretch/>
        </p:blipFill>
        <p:spPr>
          <a:xfrm>
            <a:off x="4539557" y="904490"/>
            <a:ext cx="2547797" cy="11348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018804" y="364894"/>
            <a:ext cx="4882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Asst. Prof. Wendy van de Sande</a:t>
            </a:r>
            <a:endParaRPr lang="en-AU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681094" y="5842210"/>
            <a:ext cx="2978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Dr. Benjamin Perry</a:t>
            </a:r>
            <a:endParaRPr lang="en-AU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190640" y="5842210"/>
            <a:ext cx="4245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Assoc. Prof. Matthew Todd</a:t>
            </a:r>
            <a:endParaRPr lang="en-AU" sz="2800" b="1" dirty="0"/>
          </a:p>
        </p:txBody>
      </p:sp>
      <p:pic>
        <p:nvPicPr>
          <p:cNvPr id="29" name="Content Placeholder 2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609" y="776645"/>
            <a:ext cx="2908585" cy="1444388"/>
          </a:xfr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D40AA2C4-6B1B-4DB6-AA8A-A89D85A5EDD4}"/>
              </a:ext>
            </a:extLst>
          </p:cNvPr>
          <p:cNvGrpSpPr/>
          <p:nvPr/>
        </p:nvGrpSpPr>
        <p:grpSpPr>
          <a:xfrm>
            <a:off x="9196551" y="3558645"/>
            <a:ext cx="2820058" cy="2266674"/>
            <a:chOff x="9196551" y="3558645"/>
            <a:chExt cx="2820058" cy="2266674"/>
          </a:xfrm>
        </p:grpSpPr>
        <p:sp>
          <p:nvSpPr>
            <p:cNvPr id="11" name="TextBox 10"/>
            <p:cNvSpPr txBox="1"/>
            <p:nvPr/>
          </p:nvSpPr>
          <p:spPr>
            <a:xfrm>
              <a:off x="9196551" y="50612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  <a:endParaRPr lang="en-AU" dirty="0"/>
            </a:p>
          </p:txBody>
        </p:sp>
        <p:sp>
          <p:nvSpPr>
            <p:cNvPr id="12" name="Down Arrow 11"/>
            <p:cNvSpPr/>
            <p:nvPr/>
          </p:nvSpPr>
          <p:spPr>
            <a:xfrm rot="2016646">
              <a:off x="9555446" y="3942755"/>
              <a:ext cx="404840" cy="14189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98681" y="3558645"/>
              <a:ext cx="1172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Me! </a:t>
              </a:r>
              <a:r>
                <a:rPr lang="en-US" sz="2800" dirty="0">
                  <a:sym typeface="Wingdings" panose="05000000000000000000" pitchFamily="2" charset="2"/>
                </a:rPr>
                <a:t></a:t>
              </a:r>
              <a:endParaRPr lang="en-AU" sz="28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94" y="3578339"/>
              <a:ext cx="1007052" cy="100705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43901" y="4756579"/>
              <a:ext cx="1672708" cy="106874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4AFC017-D464-4A37-A1EE-F67677B4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20</a:t>
            </a:fld>
            <a:endParaRPr lang="en-AU"/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050FAAF7-AF97-4402-822B-E01B376EF26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24"/>
          <a:stretch/>
        </p:blipFill>
        <p:spPr>
          <a:xfrm>
            <a:off x="581777" y="2740569"/>
            <a:ext cx="2392822" cy="13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Synthesis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739782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EPL-BS0800 resynthesis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6" y="1346547"/>
            <a:ext cx="11138127" cy="5129797"/>
          </a:xfr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ACEC8EB-9D90-4A94-8BAF-180FA22C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0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Synthesis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739782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Novel EPL-BS0800 analogue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346547"/>
            <a:ext cx="11353800" cy="5102452"/>
          </a:xfr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2872911-9A3C-4986-820E-1066E495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70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More Synthesis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739782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EPL-BS0178 resynthesis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2" y="1346547"/>
            <a:ext cx="10214615" cy="4452761"/>
          </a:xfr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DC00EA2-1776-4409-B440-D16F6E24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3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More Synthesis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739782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Novel EPL-BS0178 analogues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0"/>
            <a:ext cx="9157295" cy="6871577"/>
          </a:xfr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7ECFEBC-0B84-4BA6-9634-68C3A5D6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3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Even More Synthesis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739782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EPL-BS0495 resynthesis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C61E9FF-4167-4323-9FE9-37AF3349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25</a:t>
            </a:fld>
            <a:endParaRPr lang="en-AU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B057C826-AC3C-4D0B-9018-07B853332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9" y="1319312"/>
            <a:ext cx="11598442" cy="5402163"/>
          </a:xfrm>
        </p:spPr>
      </p:pic>
    </p:spTree>
    <p:extLst>
      <p:ext uri="{BB962C8B-B14F-4D97-AF65-F5344CB8AC3E}">
        <p14:creationId xmlns:p14="http://schemas.microsoft.com/office/powerpoint/2010/main" val="32761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Even More Synthesis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727710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Novel EPL-BS0495 analogues – carbamate mod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0" y="1458742"/>
            <a:ext cx="11900340" cy="4258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3D68E5A-1C3F-41D2-85DC-58136B96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45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Even More Synthesis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727710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Novel EPL-BS0495 analogues – piperazine mod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39E73D4-A69D-4411-AC24-7B122BDB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27</a:t>
            </a:fld>
            <a:endParaRPr lang="en-A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5" y="1430802"/>
            <a:ext cx="10718276" cy="4964864"/>
          </a:xfr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ADC1D91-CA07-414E-AE77-0CC49B8D46E1}"/>
              </a:ext>
            </a:extLst>
          </p:cNvPr>
          <p:cNvSpPr/>
          <p:nvPr/>
        </p:nvSpPr>
        <p:spPr>
          <a:xfrm>
            <a:off x="1555423" y="5920032"/>
            <a:ext cx="10609707" cy="55988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30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Even More Synthesis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727710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Novel EPL-BS0495 analogues – piperazine mod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39E73D4-A69D-4411-AC24-7B122BDB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28</a:t>
            </a:fld>
            <a:endParaRPr lang="en-A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5" y="1430802"/>
            <a:ext cx="10718276" cy="4964864"/>
          </a:xfrm>
        </p:spPr>
      </p:pic>
    </p:spTree>
    <p:extLst>
      <p:ext uri="{BB962C8B-B14F-4D97-AF65-F5344CB8AC3E}">
        <p14:creationId xmlns:p14="http://schemas.microsoft.com/office/powerpoint/2010/main" val="22279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53740" y="6623377"/>
            <a:ext cx="122457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van de Sande </a:t>
            </a:r>
            <a:r>
              <a:rPr lang="en-US" sz="1000" i="1" dirty="0"/>
              <a:t>et al. </a:t>
            </a:r>
            <a:r>
              <a:rPr lang="en-US" sz="1000" b="1" dirty="0"/>
              <a:t>2017</a:t>
            </a:r>
            <a:r>
              <a:rPr lang="en-US" sz="1000" dirty="0"/>
              <a:t> (unpublished data)</a:t>
            </a:r>
            <a:endParaRPr lang="en-AU" sz="10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Biological Evaluation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743450" y="213367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In vitro </a:t>
            </a:r>
            <a:r>
              <a:rPr lang="en-US" dirty="0">
                <a:solidFill>
                  <a:srgbClr val="FF0000"/>
                </a:solidFill>
              </a:rPr>
              <a:t>potency</a:t>
            </a:r>
            <a:endParaRPr lang="en-AU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F6B6841-14CE-4CC4-BD2B-DD72BB5F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29</a:t>
            </a:fld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816598"/>
            <a:ext cx="10749064" cy="6050009"/>
          </a:xfrm>
        </p:spPr>
      </p:pic>
    </p:spTree>
    <p:extLst>
      <p:ext uri="{BB962C8B-B14F-4D97-AF65-F5344CB8AC3E}">
        <p14:creationId xmlns:p14="http://schemas.microsoft.com/office/powerpoint/2010/main" val="351367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6611779"/>
            <a:ext cx="7070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WHO – Mycetoma </a:t>
            </a:r>
            <a:r>
              <a:rPr lang="en-US" sz="1000" dirty="0">
                <a:hlinkClick r:id="rId3"/>
              </a:rPr>
              <a:t>http://www.who.int/buruli/mycetoma/en/</a:t>
            </a:r>
            <a:r>
              <a:rPr lang="en-US" sz="1000" dirty="0"/>
              <a:t> Image reproduced with permission from </a:t>
            </a:r>
            <a:r>
              <a:rPr lang="en-AU" sz="1000" dirty="0"/>
              <a:t>CC BY-NC-SA 3.0 CH 	</a:t>
            </a:r>
            <a:r>
              <a:rPr lang="en-US" sz="1000" dirty="0"/>
              <a:t>license.</a:t>
            </a:r>
            <a:endParaRPr lang="en-AU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51" y="2329173"/>
            <a:ext cx="5115267" cy="339866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Mycetoma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024488" y="744718"/>
            <a:ext cx="1178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92946" y="744718"/>
            <a:ext cx="818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16718" y="820132"/>
            <a:ext cx="348791" cy="6127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92566" y="832197"/>
            <a:ext cx="284474" cy="6006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62532" y="1432874"/>
            <a:ext cx="125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fungus </a:t>
            </a:r>
            <a:endParaRPr lang="en-AU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A8B1E8B-89C6-4A09-85AB-43F77367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72A6050-E31D-413D-8A10-E5BA65105ADB}"/>
              </a:ext>
            </a:extLst>
          </p:cNvPr>
          <p:cNvSpPr txBox="1"/>
          <p:nvPr/>
        </p:nvSpPr>
        <p:spPr>
          <a:xfrm>
            <a:off x="566530" y="27497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21B5A47-043C-4449-8311-017A723F2279}"/>
              </a:ext>
            </a:extLst>
          </p:cNvPr>
          <p:cNvSpPr txBox="1"/>
          <p:nvPr/>
        </p:nvSpPr>
        <p:spPr>
          <a:xfrm>
            <a:off x="8483521" y="2946187"/>
            <a:ext cx="3708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Subcutaneous infection</a:t>
            </a:r>
          </a:p>
          <a:p>
            <a:endParaRPr lang="en-AU" sz="2800" dirty="0"/>
          </a:p>
          <a:p>
            <a:r>
              <a:rPr lang="en-AU" sz="2800" dirty="0"/>
              <a:t>Sinus lesions</a:t>
            </a:r>
          </a:p>
          <a:p>
            <a:endParaRPr lang="en-AU" sz="2800" dirty="0"/>
          </a:p>
          <a:p>
            <a:r>
              <a:rPr lang="en-AU" sz="2800" dirty="0"/>
              <a:t>Granular discharge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25089" y="1434964"/>
            <a:ext cx="255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masses/swelling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73788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Biological Evaluation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33925" y="213367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In vitro </a:t>
            </a:r>
            <a:r>
              <a:rPr lang="en-US" dirty="0">
                <a:solidFill>
                  <a:srgbClr val="FF0000"/>
                </a:solidFill>
              </a:rPr>
              <a:t>potency – being tested</a:t>
            </a:r>
            <a:endParaRPr lang="en-AU" i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740D2F3-F522-4775-B4C2-B7AE5D8C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30</a:t>
            </a:fld>
            <a:endParaRPr lang="en-AU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820132"/>
            <a:ext cx="10749064" cy="6020730"/>
          </a:xfrm>
        </p:spPr>
      </p:pic>
    </p:spTree>
    <p:extLst>
      <p:ext uri="{BB962C8B-B14F-4D97-AF65-F5344CB8AC3E}">
        <p14:creationId xmlns:p14="http://schemas.microsoft.com/office/powerpoint/2010/main" val="199044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Biological Evaluation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727710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In vivo </a:t>
            </a:r>
            <a:r>
              <a:rPr lang="en-US" dirty="0">
                <a:solidFill>
                  <a:srgbClr val="FF0000"/>
                </a:solidFill>
              </a:rPr>
              <a:t>potency</a:t>
            </a:r>
            <a:endParaRPr lang="en-AU" i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53740" y="6623377"/>
            <a:ext cx="122457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van de Sande </a:t>
            </a:r>
            <a:r>
              <a:rPr lang="en-US" sz="1000" i="1" dirty="0"/>
              <a:t>et al. </a:t>
            </a:r>
            <a:r>
              <a:rPr lang="en-US" sz="1000" b="1" dirty="0"/>
              <a:t>2017</a:t>
            </a:r>
            <a:r>
              <a:rPr lang="en-US" sz="1000" dirty="0"/>
              <a:t> (unpublished data)</a:t>
            </a:r>
            <a:endParaRPr lang="en-AU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4" y="1604646"/>
            <a:ext cx="1954581" cy="1954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751" y="1647165"/>
            <a:ext cx="714723" cy="19411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875" y="3714243"/>
            <a:ext cx="356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Wax moth larval model</a:t>
            </a:r>
            <a:endParaRPr lang="en-AU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5EC73D8-5942-4D1A-BA67-1773047F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69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" b="3706"/>
          <a:stretch/>
        </p:blipFill>
        <p:spPr>
          <a:xfrm>
            <a:off x="3981100" y="739782"/>
            <a:ext cx="8048773" cy="3630945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Biological Evaluation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727710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In vivo </a:t>
            </a:r>
            <a:r>
              <a:rPr lang="en-US" dirty="0">
                <a:solidFill>
                  <a:srgbClr val="FF0000"/>
                </a:solidFill>
              </a:rPr>
              <a:t>potency</a:t>
            </a:r>
            <a:endParaRPr lang="en-AU" i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53740" y="6623377"/>
            <a:ext cx="122457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van de Sande </a:t>
            </a:r>
            <a:r>
              <a:rPr lang="en-US" sz="1000" i="1" dirty="0"/>
              <a:t>et al. </a:t>
            </a:r>
            <a:r>
              <a:rPr lang="en-US" sz="1000" b="1" dirty="0"/>
              <a:t>2017</a:t>
            </a:r>
            <a:r>
              <a:rPr lang="en-US" sz="1000" dirty="0"/>
              <a:t> (unpublished data)</a:t>
            </a:r>
            <a:endParaRPr lang="en-AU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4" y="1604646"/>
            <a:ext cx="1954581" cy="1954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751" y="1647165"/>
            <a:ext cx="714723" cy="19411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875" y="3714243"/>
            <a:ext cx="356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Wax moth larval model</a:t>
            </a:r>
            <a:endParaRPr lang="en-AU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5EC73D8-5942-4D1A-BA67-1773047F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32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4" y="4398199"/>
            <a:ext cx="11290332" cy="195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8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A Unique Challenge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739782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Grain formation in human body</a:t>
            </a:r>
            <a:endParaRPr lang="en-AU" dirty="0">
              <a:solidFill>
                <a:srgbClr val="FF0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C4D1885C-5E83-41FC-A580-2AA61AE0CB09}"/>
              </a:ext>
            </a:extLst>
          </p:cNvPr>
          <p:cNvGrpSpPr/>
          <p:nvPr/>
        </p:nvGrpSpPr>
        <p:grpSpPr>
          <a:xfrm>
            <a:off x="364818" y="1722734"/>
            <a:ext cx="3861457" cy="4651586"/>
            <a:chOff x="870884" y="1727180"/>
            <a:chExt cx="3861457" cy="46515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04"/>
            <a:stretch/>
          </p:blipFill>
          <p:spPr>
            <a:xfrm>
              <a:off x="2785539" y="1776335"/>
              <a:ext cx="1946802" cy="190563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6"/>
            <a:stretch/>
          </p:blipFill>
          <p:spPr>
            <a:xfrm>
              <a:off x="2809405" y="4363062"/>
              <a:ext cx="1922936" cy="190563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4" r="12057"/>
            <a:stretch/>
          </p:blipFill>
          <p:spPr>
            <a:xfrm>
              <a:off x="870884" y="4382208"/>
              <a:ext cx="1941456" cy="1996558"/>
            </a:xfrm>
            <a:prstGeom prst="rect">
              <a:avLst/>
            </a:prstGeom>
          </p:spPr>
        </p:pic>
        <p:pic>
          <p:nvPicPr>
            <p:cNvPr id="24" name="Content Placeholder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3" r="13770"/>
            <a:stretch/>
          </p:blipFill>
          <p:spPr>
            <a:xfrm>
              <a:off x="870884" y="1727180"/>
              <a:ext cx="1841698" cy="2003941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-53740" y="6466550"/>
            <a:ext cx="122457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>
                <a:latin typeface="Segoe UI" panose="020B0502040204020203" pitchFamily="34" charset="0"/>
              </a:rPr>
              <a:t>Reproduced with permission from </a:t>
            </a:r>
            <a:r>
              <a:rPr lang="en-AU" sz="1000" dirty="0"/>
              <a:t>CC-BY-4.0 licence.</a:t>
            </a:r>
            <a:endParaRPr lang="en-AU" sz="1000" dirty="0">
              <a:latin typeface="Segoe UI" panose="020B0502040204020203" pitchFamily="34" charset="0"/>
            </a:endParaRPr>
          </a:p>
          <a:p>
            <a:r>
              <a:rPr lang="en-AU" sz="1000" dirty="0" err="1">
                <a:latin typeface="Segoe UI" panose="020B0502040204020203" pitchFamily="34" charset="0"/>
              </a:rPr>
              <a:t>Kloezen</a:t>
            </a:r>
            <a:r>
              <a:rPr lang="en-AU" sz="1000" dirty="0">
                <a:latin typeface="Segoe UI" panose="020B0502040204020203" pitchFamily="34" charset="0"/>
              </a:rPr>
              <a:t>, W.; van </a:t>
            </a:r>
            <a:r>
              <a:rPr lang="en-AU" sz="1000" dirty="0" err="1">
                <a:latin typeface="Segoe UI" panose="020B0502040204020203" pitchFamily="34" charset="0"/>
              </a:rPr>
              <a:t>Helvert</a:t>
            </a:r>
            <a:r>
              <a:rPr lang="en-AU" sz="1000" dirty="0">
                <a:latin typeface="Segoe UI" panose="020B0502040204020203" pitchFamily="34" charset="0"/>
              </a:rPr>
              <a:t>-van </a:t>
            </a:r>
            <a:r>
              <a:rPr lang="en-AU" sz="1000" dirty="0" err="1">
                <a:latin typeface="Segoe UI" panose="020B0502040204020203" pitchFamily="34" charset="0"/>
              </a:rPr>
              <a:t>Poppel</a:t>
            </a:r>
            <a:r>
              <a:rPr lang="en-AU" sz="1000" dirty="0">
                <a:latin typeface="Segoe UI" panose="020B0502040204020203" pitchFamily="34" charset="0"/>
              </a:rPr>
              <a:t>, M.; </a:t>
            </a:r>
            <a:r>
              <a:rPr lang="en-AU" sz="1000" dirty="0" err="1">
                <a:latin typeface="Segoe UI" panose="020B0502040204020203" pitchFamily="34" charset="0"/>
              </a:rPr>
              <a:t>Fahal</a:t>
            </a:r>
            <a:r>
              <a:rPr lang="en-AU" sz="1000" dirty="0">
                <a:latin typeface="Segoe UI" panose="020B0502040204020203" pitchFamily="34" charset="0"/>
              </a:rPr>
              <a:t>, A. H.; van de Sande, W. W. J., A </a:t>
            </a:r>
            <a:r>
              <a:rPr lang="en-AU" sz="1000" dirty="0" err="1">
                <a:latin typeface="Segoe UI" panose="020B0502040204020203" pitchFamily="34" charset="0"/>
              </a:rPr>
              <a:t>Madurella</a:t>
            </a:r>
            <a:r>
              <a:rPr lang="en-AU" sz="1000" dirty="0">
                <a:latin typeface="Segoe UI" panose="020B0502040204020203" pitchFamily="34" charset="0"/>
              </a:rPr>
              <a:t> </a:t>
            </a:r>
            <a:r>
              <a:rPr lang="en-AU" sz="1000" dirty="0" err="1">
                <a:latin typeface="Segoe UI" panose="020B0502040204020203" pitchFamily="34" charset="0"/>
              </a:rPr>
              <a:t>mycetomatis</a:t>
            </a:r>
            <a:r>
              <a:rPr lang="en-AU" sz="1000" dirty="0">
                <a:latin typeface="Segoe UI" panose="020B0502040204020203" pitchFamily="34" charset="0"/>
              </a:rPr>
              <a:t> Grain Model in Galleria </a:t>
            </a:r>
            <a:r>
              <a:rPr lang="en-AU" sz="1000" dirty="0" err="1">
                <a:latin typeface="Segoe UI" panose="020B0502040204020203" pitchFamily="34" charset="0"/>
              </a:rPr>
              <a:t>mellonella</a:t>
            </a:r>
            <a:r>
              <a:rPr lang="en-AU" sz="1000" dirty="0">
                <a:latin typeface="Segoe UI" panose="020B0502040204020203" pitchFamily="34" charset="0"/>
              </a:rPr>
              <a:t> Larvae. </a:t>
            </a:r>
            <a:r>
              <a:rPr lang="en-AU" sz="1000" i="1" dirty="0">
                <a:latin typeface="Segoe UI" panose="020B0502040204020203" pitchFamily="34" charset="0"/>
              </a:rPr>
              <a:t>PLOS Neglected Tropical Diseases </a:t>
            </a:r>
            <a:r>
              <a:rPr lang="en-AU" sz="1000" b="1" dirty="0">
                <a:latin typeface="Segoe UI" panose="020B0502040204020203" pitchFamily="34" charset="0"/>
              </a:rPr>
              <a:t>2015,</a:t>
            </a:r>
            <a:r>
              <a:rPr lang="en-AU" sz="1000" dirty="0">
                <a:latin typeface="Segoe UI" panose="020B0502040204020203" pitchFamily="34" charset="0"/>
              </a:rPr>
              <a:t> </a:t>
            </a:r>
            <a:r>
              <a:rPr lang="en-AU" sz="1000" i="1" dirty="0">
                <a:latin typeface="Segoe UI" panose="020B0502040204020203" pitchFamily="34" charset="0"/>
              </a:rPr>
              <a:t>9</a:t>
            </a:r>
            <a:r>
              <a:rPr lang="en-AU" sz="1000" dirty="0">
                <a:latin typeface="Segoe UI" panose="020B0502040204020203" pitchFamily="34" charset="0"/>
              </a:rPr>
              <a:t> (7), e0003926.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732519E7-5F5D-40D7-BD85-FF35CDF2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770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A Unique Challenge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739782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Grain formation in human body</a:t>
            </a:r>
            <a:endParaRPr lang="en-AU" dirty="0">
              <a:solidFill>
                <a:srgbClr val="FF0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C4D1885C-5E83-41FC-A580-2AA61AE0CB09}"/>
              </a:ext>
            </a:extLst>
          </p:cNvPr>
          <p:cNvGrpSpPr/>
          <p:nvPr/>
        </p:nvGrpSpPr>
        <p:grpSpPr>
          <a:xfrm>
            <a:off x="364818" y="1722734"/>
            <a:ext cx="3861457" cy="4651586"/>
            <a:chOff x="870884" y="1727180"/>
            <a:chExt cx="3861457" cy="46515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04"/>
            <a:stretch/>
          </p:blipFill>
          <p:spPr>
            <a:xfrm>
              <a:off x="2785539" y="1776335"/>
              <a:ext cx="1946802" cy="190563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6"/>
            <a:stretch/>
          </p:blipFill>
          <p:spPr>
            <a:xfrm>
              <a:off x="2809405" y="4363062"/>
              <a:ext cx="1922936" cy="190563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4" r="12057"/>
            <a:stretch/>
          </p:blipFill>
          <p:spPr>
            <a:xfrm>
              <a:off x="870884" y="4382208"/>
              <a:ext cx="1941456" cy="1996558"/>
            </a:xfrm>
            <a:prstGeom prst="rect">
              <a:avLst/>
            </a:prstGeom>
          </p:spPr>
        </p:pic>
        <p:pic>
          <p:nvPicPr>
            <p:cNvPr id="24" name="Content Placeholder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3" r="13770"/>
            <a:stretch/>
          </p:blipFill>
          <p:spPr>
            <a:xfrm>
              <a:off x="870884" y="1727180"/>
              <a:ext cx="1841698" cy="2003941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-53740" y="6466550"/>
            <a:ext cx="122457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>
                <a:latin typeface="Segoe UI" panose="020B0502040204020203" pitchFamily="34" charset="0"/>
              </a:rPr>
              <a:t>Reproduced with permission from </a:t>
            </a:r>
            <a:r>
              <a:rPr lang="en-AU" sz="1000" dirty="0"/>
              <a:t>CC-BY-4.0 licence.</a:t>
            </a:r>
            <a:endParaRPr lang="en-AU" sz="1000" dirty="0">
              <a:latin typeface="Segoe UI" panose="020B0502040204020203" pitchFamily="34" charset="0"/>
            </a:endParaRPr>
          </a:p>
          <a:p>
            <a:r>
              <a:rPr lang="en-AU" sz="1000" dirty="0" err="1">
                <a:latin typeface="Segoe UI" panose="020B0502040204020203" pitchFamily="34" charset="0"/>
              </a:rPr>
              <a:t>Kloezen</a:t>
            </a:r>
            <a:r>
              <a:rPr lang="en-AU" sz="1000" dirty="0">
                <a:latin typeface="Segoe UI" panose="020B0502040204020203" pitchFamily="34" charset="0"/>
              </a:rPr>
              <a:t>, W.; van </a:t>
            </a:r>
            <a:r>
              <a:rPr lang="en-AU" sz="1000" dirty="0" err="1">
                <a:latin typeface="Segoe UI" panose="020B0502040204020203" pitchFamily="34" charset="0"/>
              </a:rPr>
              <a:t>Helvert</a:t>
            </a:r>
            <a:r>
              <a:rPr lang="en-AU" sz="1000" dirty="0">
                <a:latin typeface="Segoe UI" panose="020B0502040204020203" pitchFamily="34" charset="0"/>
              </a:rPr>
              <a:t>-van </a:t>
            </a:r>
            <a:r>
              <a:rPr lang="en-AU" sz="1000" dirty="0" err="1">
                <a:latin typeface="Segoe UI" panose="020B0502040204020203" pitchFamily="34" charset="0"/>
              </a:rPr>
              <a:t>Poppel</a:t>
            </a:r>
            <a:r>
              <a:rPr lang="en-AU" sz="1000" dirty="0">
                <a:latin typeface="Segoe UI" panose="020B0502040204020203" pitchFamily="34" charset="0"/>
              </a:rPr>
              <a:t>, M.; </a:t>
            </a:r>
            <a:r>
              <a:rPr lang="en-AU" sz="1000" dirty="0" err="1">
                <a:latin typeface="Segoe UI" panose="020B0502040204020203" pitchFamily="34" charset="0"/>
              </a:rPr>
              <a:t>Fahal</a:t>
            </a:r>
            <a:r>
              <a:rPr lang="en-AU" sz="1000" dirty="0">
                <a:latin typeface="Segoe UI" panose="020B0502040204020203" pitchFamily="34" charset="0"/>
              </a:rPr>
              <a:t>, A. H.; van de Sande, W. W. J., A </a:t>
            </a:r>
            <a:r>
              <a:rPr lang="en-AU" sz="1000" i="1" dirty="0" err="1">
                <a:latin typeface="Segoe UI" panose="020B0502040204020203" pitchFamily="34" charset="0"/>
              </a:rPr>
              <a:t>Madurella</a:t>
            </a:r>
            <a:r>
              <a:rPr lang="en-AU" sz="1000" i="1" dirty="0">
                <a:latin typeface="Segoe UI" panose="020B0502040204020203" pitchFamily="34" charset="0"/>
              </a:rPr>
              <a:t> </a:t>
            </a:r>
            <a:r>
              <a:rPr lang="en-AU" sz="1000" i="1" dirty="0" err="1">
                <a:latin typeface="Segoe UI" panose="020B0502040204020203" pitchFamily="34" charset="0"/>
              </a:rPr>
              <a:t>mycetomatis</a:t>
            </a:r>
            <a:r>
              <a:rPr lang="en-AU" sz="1000" dirty="0">
                <a:latin typeface="Segoe UI" panose="020B0502040204020203" pitchFamily="34" charset="0"/>
              </a:rPr>
              <a:t> Grain Model in </a:t>
            </a:r>
            <a:r>
              <a:rPr lang="en-AU" sz="1000" i="1" dirty="0">
                <a:latin typeface="Segoe UI" panose="020B0502040204020203" pitchFamily="34" charset="0"/>
              </a:rPr>
              <a:t>Galleria </a:t>
            </a:r>
            <a:r>
              <a:rPr lang="en-AU" sz="1000" i="1" dirty="0" err="1">
                <a:latin typeface="Segoe UI" panose="020B0502040204020203" pitchFamily="34" charset="0"/>
              </a:rPr>
              <a:t>mellonella</a:t>
            </a:r>
            <a:r>
              <a:rPr lang="en-AU" sz="1000" dirty="0">
                <a:latin typeface="Segoe UI" panose="020B0502040204020203" pitchFamily="34" charset="0"/>
              </a:rPr>
              <a:t> Larvae. </a:t>
            </a:r>
            <a:r>
              <a:rPr lang="en-AU" sz="1000" i="1" dirty="0">
                <a:latin typeface="Segoe UI" panose="020B0502040204020203" pitchFamily="34" charset="0"/>
              </a:rPr>
              <a:t>PLOS Neglected Tropical Diseases </a:t>
            </a:r>
            <a:r>
              <a:rPr lang="en-AU" sz="1000" b="1" dirty="0">
                <a:latin typeface="Segoe UI" panose="020B0502040204020203" pitchFamily="34" charset="0"/>
              </a:rPr>
              <a:t>2015,</a:t>
            </a:r>
            <a:r>
              <a:rPr lang="en-AU" sz="1000" dirty="0">
                <a:latin typeface="Segoe UI" panose="020B0502040204020203" pitchFamily="34" charset="0"/>
              </a:rPr>
              <a:t> </a:t>
            </a:r>
            <a:r>
              <a:rPr lang="en-AU" sz="1000" i="1" dirty="0">
                <a:latin typeface="Segoe UI" panose="020B0502040204020203" pitchFamily="34" charset="0"/>
              </a:rPr>
              <a:t>9</a:t>
            </a:r>
            <a:r>
              <a:rPr lang="en-AU" sz="1000" dirty="0">
                <a:latin typeface="Segoe UI" panose="020B0502040204020203" pitchFamily="34" charset="0"/>
              </a:rPr>
              <a:t> (7), e0003926.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732519E7-5F5D-40D7-BD85-FF35CDF2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34</a:t>
            </a:fld>
            <a:endParaRPr lang="en-AU"/>
          </a:p>
        </p:txBody>
      </p:sp>
      <p:grpSp>
        <p:nvGrpSpPr>
          <p:cNvPr id="3" name="Group 2"/>
          <p:cNvGrpSpPr/>
          <p:nvPr/>
        </p:nvGrpSpPr>
        <p:grpSpPr>
          <a:xfrm>
            <a:off x="4756164" y="985077"/>
            <a:ext cx="6497052" cy="2061899"/>
            <a:chOff x="4756164" y="985077"/>
            <a:chExt cx="6497052" cy="2061899"/>
          </a:xfrm>
        </p:grpSpPr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A8280BD7-B56D-443C-A30B-9975A81A8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6164" y="1255459"/>
              <a:ext cx="2803941" cy="179151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DF17C061-C430-4C9E-962F-CC8B31AD8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50" t="4539" r="19514" b="62534"/>
            <a:stretch/>
          </p:blipFill>
          <p:spPr>
            <a:xfrm rot="10800000">
              <a:off x="9579864" y="1346547"/>
              <a:ext cx="1673352" cy="1609344"/>
            </a:xfrm>
            <a:prstGeom prst="rect">
              <a:avLst/>
            </a:prstGeom>
          </p:spPr>
        </p:pic>
        <p:sp>
          <p:nvSpPr>
            <p:cNvPr id="31" name="Arrow: Right 30">
              <a:extLst>
                <a:ext uri="{FF2B5EF4-FFF2-40B4-BE49-F238E27FC236}">
                  <a16:creationId xmlns="" xmlns:a16="http://schemas.microsoft.com/office/drawing/2014/main" id="{99C28CF7-788C-467D-BD1E-F4B19EE7CDEE}"/>
                </a:ext>
              </a:extLst>
            </p:cNvPr>
            <p:cNvSpPr/>
            <p:nvPr/>
          </p:nvSpPr>
          <p:spPr>
            <a:xfrm>
              <a:off x="7454899" y="1981200"/>
              <a:ext cx="2654853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B8B91295-66C7-4F78-8F00-ECEF2D373114}"/>
                </a:ext>
              </a:extLst>
            </p:cNvPr>
            <p:cNvSpPr txBox="1"/>
            <p:nvPr/>
          </p:nvSpPr>
          <p:spPr>
            <a:xfrm>
              <a:off x="8155506" y="985077"/>
              <a:ext cx="118630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88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AU" sz="8800" dirty="0">
                <a:solidFill>
                  <a:srgbClr val="00B050"/>
                </a:solidFill>
              </a:endParaRP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="" xmlns:a16="http://schemas.microsoft.com/office/drawing/2014/main" id="{E91656D8-AC57-4B79-97DA-511E8063CD83}"/>
                </a:ext>
              </a:extLst>
            </p:cNvPr>
            <p:cNvSpPr txBox="1">
              <a:spLocks/>
            </p:cNvSpPr>
            <p:nvPr/>
          </p:nvSpPr>
          <p:spPr>
            <a:xfrm>
              <a:off x="7986781" y="2374900"/>
              <a:ext cx="1284511" cy="4499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/>
                <a:t>in vitro</a:t>
              </a:r>
              <a:endParaRPr lang="en-AU" i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004459" y="3604714"/>
            <a:ext cx="6670244" cy="3127447"/>
            <a:chOff x="5004459" y="3604714"/>
            <a:chExt cx="6670244" cy="3127447"/>
          </a:xfrm>
        </p:grpSpPr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A18D5FFD-C0A3-4054-927F-48ABAB872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50" t="4539" r="19514" b="62534"/>
            <a:stretch/>
          </p:blipFill>
          <p:spPr>
            <a:xfrm rot="10800000">
              <a:off x="9567164" y="4216191"/>
              <a:ext cx="1673352" cy="160934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="" xmlns:a16="http://schemas.microsoft.com/office/drawing/2014/main" id="{918A21D8-4EE1-4B24-A8FF-35B3C8919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4459" y="4125104"/>
              <a:ext cx="2803941" cy="1791517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E81D110E-D218-4D0B-946F-8D9D7B6593EF}"/>
                </a:ext>
              </a:extLst>
            </p:cNvPr>
            <p:cNvSpPr/>
            <p:nvPr/>
          </p:nvSpPr>
          <p:spPr>
            <a:xfrm>
              <a:off x="9132976" y="3604714"/>
              <a:ext cx="2541727" cy="254172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="" xmlns:a16="http://schemas.microsoft.com/office/drawing/2014/main" id="{6BCB8A22-9FA4-4A0C-8E59-B9BB45A806DE}"/>
                </a:ext>
              </a:extLst>
            </p:cNvPr>
            <p:cNvSpPr/>
            <p:nvPr/>
          </p:nvSpPr>
          <p:spPr>
            <a:xfrm>
              <a:off x="7545474" y="4721075"/>
              <a:ext cx="1587502" cy="3937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Content Placeholder 2">
              <a:extLst>
                <a:ext uri="{FF2B5EF4-FFF2-40B4-BE49-F238E27FC236}">
                  <a16:creationId xmlns="" xmlns:a16="http://schemas.microsoft.com/office/drawing/2014/main" id="{8526F2FD-5D5E-4B1E-B431-295851F23827}"/>
                </a:ext>
              </a:extLst>
            </p:cNvPr>
            <p:cNvSpPr txBox="1">
              <a:spLocks/>
            </p:cNvSpPr>
            <p:nvPr/>
          </p:nvSpPr>
          <p:spPr>
            <a:xfrm>
              <a:off x="7735739" y="5180668"/>
              <a:ext cx="1284511" cy="4499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/>
                <a:t>in vivo</a:t>
              </a:r>
              <a:endParaRPr lang="en-AU" i="1" dirty="0"/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="" xmlns:a16="http://schemas.microsoft.com/office/drawing/2014/main" id="{573D6F85-48DD-4DB9-8703-4411273399A8}"/>
                </a:ext>
              </a:extLst>
            </p:cNvPr>
            <p:cNvSpPr txBox="1">
              <a:spLocks/>
            </p:cNvSpPr>
            <p:nvPr/>
          </p:nvSpPr>
          <p:spPr>
            <a:xfrm>
              <a:off x="8438239" y="6133228"/>
              <a:ext cx="1102097" cy="5989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grain</a:t>
              </a:r>
              <a:endParaRPr lang="en-AU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49AB393D-C524-49EE-9BF1-9D27DC181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734" y="5916621"/>
              <a:ext cx="372530" cy="3476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3D0BC5B-F162-4D83-B291-22A0DE69C867}"/>
              </a:ext>
            </a:extLst>
          </p:cNvPr>
          <p:cNvSpPr txBox="1"/>
          <p:nvPr/>
        </p:nvSpPr>
        <p:spPr>
          <a:xfrm>
            <a:off x="7852883" y="4194650"/>
            <a:ext cx="9012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AU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Breakthrough!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6772275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In vivo </a:t>
            </a:r>
            <a:r>
              <a:rPr lang="en-US" dirty="0">
                <a:solidFill>
                  <a:srgbClr val="FF0000"/>
                </a:solidFill>
              </a:rPr>
              <a:t>potency correlates with lipophilicity</a:t>
            </a:r>
            <a:endParaRPr lang="en-AU" i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" b="1"/>
          <a:stretch/>
        </p:blipFill>
        <p:spPr>
          <a:xfrm>
            <a:off x="1587184" y="1362075"/>
            <a:ext cx="8118791" cy="54959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53740" y="6623377"/>
            <a:ext cx="122457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Dr. Benjamin Perry (unpublished data)</a:t>
            </a:r>
            <a:endParaRPr lang="en-AU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B3CF942-C635-4FEC-8106-601606BB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9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Inception of Open Source Mycetoma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6772275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D8A6BD3-F597-475B-BE67-A436AB8C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213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Inception of Open Source Mycetoma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3" y="1474477"/>
            <a:ext cx="10395203" cy="53712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90C6852-AA45-4FE4-8232-5FC0CCE0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37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3" y="735291"/>
            <a:ext cx="768514" cy="7391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777" y="844397"/>
            <a:ext cx="4614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hlinkClick r:id="rId4"/>
              </a:rPr>
              <a:t>http://tinyurl.com/MyOS-HungELN</a:t>
            </a:r>
            <a:r>
              <a:rPr lang="en-A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794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" r="2514" b="12853"/>
          <a:stretch/>
        </p:blipFill>
        <p:spPr>
          <a:xfrm>
            <a:off x="4455563" y="-4149"/>
            <a:ext cx="6494148" cy="6862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3" b="74831"/>
          <a:stretch/>
        </p:blipFill>
        <p:spPr>
          <a:xfrm>
            <a:off x="1928311" y="395926"/>
            <a:ext cx="1253265" cy="12739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3962" y="1275183"/>
            <a:ext cx="37937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Reddit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r/</a:t>
            </a:r>
            <a:r>
              <a:rPr lang="en-US" sz="2800" dirty="0" err="1">
                <a:solidFill>
                  <a:srgbClr val="FF0000"/>
                </a:solidFill>
              </a:rPr>
              <a:t>OpenSourceMycetoma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/>
              <a:t>Opening soon!</a:t>
            </a:r>
            <a:endParaRPr lang="en-AU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D15F13B-FED8-4D70-882F-7CA893BB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94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My first journal paper!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4F8D3F7-2B8A-47C2-837F-9AC131CB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39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83" y="2141012"/>
            <a:ext cx="7269034" cy="4705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80" y="954176"/>
            <a:ext cx="2845002" cy="1052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36" y="1232534"/>
            <a:ext cx="5398798" cy="689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632" y="570371"/>
            <a:ext cx="1542001" cy="14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0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6611779"/>
            <a:ext cx="7070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WHO – Mycetoma </a:t>
            </a:r>
            <a:r>
              <a:rPr lang="en-US" sz="1000" dirty="0">
                <a:hlinkClick r:id="rId3"/>
              </a:rPr>
              <a:t>http://www.who.int/buruli/mycetoma/en/</a:t>
            </a:r>
            <a:r>
              <a:rPr lang="en-US" sz="1000" dirty="0"/>
              <a:t> Image reproduced with permission from </a:t>
            </a:r>
            <a:r>
              <a:rPr lang="en-AU" sz="1000" dirty="0"/>
              <a:t>CC BY-NC-SA 3.0 CH 	</a:t>
            </a:r>
            <a:r>
              <a:rPr lang="en-US" sz="1000" dirty="0"/>
              <a:t>license.</a:t>
            </a:r>
            <a:endParaRPr lang="en-AU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51" y="2329173"/>
            <a:ext cx="5115267" cy="339866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Mycetoma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024488" y="744718"/>
            <a:ext cx="1178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92946" y="744718"/>
            <a:ext cx="818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16718" y="820132"/>
            <a:ext cx="348791" cy="6127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92566" y="832197"/>
            <a:ext cx="284474" cy="6006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62532" y="1432874"/>
            <a:ext cx="125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fungus </a:t>
            </a:r>
            <a:endParaRPr lang="en-AU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A8B1E8B-89C6-4A09-85AB-43F77367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4</a:t>
            </a:fld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D0B7AB7-3F4E-4EF6-81D0-D7A25B8A9E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3" r="22732"/>
          <a:stretch/>
        </p:blipFill>
        <p:spPr>
          <a:xfrm>
            <a:off x="154399" y="724123"/>
            <a:ext cx="2806735" cy="514944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="" xmlns:a16="http://schemas.microsoft.com/office/drawing/2014/main" id="{57C8214E-78BA-49E9-9977-05A67D457390}"/>
              </a:ext>
            </a:extLst>
          </p:cNvPr>
          <p:cNvSpPr/>
          <p:nvPr/>
        </p:nvSpPr>
        <p:spPr>
          <a:xfrm>
            <a:off x="627139" y="5100807"/>
            <a:ext cx="1003853" cy="10038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C39A972C-D780-457F-9B37-0C50B6510CA5}"/>
              </a:ext>
            </a:extLst>
          </p:cNvPr>
          <p:cNvSpPr/>
          <p:nvPr/>
        </p:nvSpPr>
        <p:spPr>
          <a:xfrm>
            <a:off x="1889381" y="3065719"/>
            <a:ext cx="1003853" cy="10038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938C37D3-E3EC-4AF5-904C-4382E8B9813B}"/>
              </a:ext>
            </a:extLst>
          </p:cNvPr>
          <p:cNvSpPr/>
          <p:nvPr/>
        </p:nvSpPr>
        <p:spPr>
          <a:xfrm>
            <a:off x="904100" y="2047455"/>
            <a:ext cx="1316055" cy="13633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72A6050-E31D-413D-8A10-E5BA65105ADB}"/>
              </a:ext>
            </a:extLst>
          </p:cNvPr>
          <p:cNvSpPr txBox="1"/>
          <p:nvPr/>
        </p:nvSpPr>
        <p:spPr>
          <a:xfrm>
            <a:off x="566530" y="27497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21B5A47-043C-4449-8311-017A723F2279}"/>
              </a:ext>
            </a:extLst>
          </p:cNvPr>
          <p:cNvSpPr txBox="1"/>
          <p:nvPr/>
        </p:nvSpPr>
        <p:spPr>
          <a:xfrm>
            <a:off x="8483521" y="2946187"/>
            <a:ext cx="3708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Subcutaneous infection</a:t>
            </a:r>
          </a:p>
          <a:p>
            <a:endParaRPr lang="en-AU" sz="2800" dirty="0"/>
          </a:p>
          <a:p>
            <a:r>
              <a:rPr lang="en-AU" sz="2800" dirty="0"/>
              <a:t>Sinus lesions</a:t>
            </a:r>
          </a:p>
          <a:p>
            <a:endParaRPr lang="en-AU" sz="2800" dirty="0"/>
          </a:p>
          <a:p>
            <a:r>
              <a:rPr lang="en-AU" sz="2800" dirty="0"/>
              <a:t>Granular discharge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25089" y="1434964"/>
            <a:ext cx="255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masses/swelling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63134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5367" y="1357149"/>
            <a:ext cx="7988431" cy="1238086"/>
          </a:xfrm>
        </p:spPr>
        <p:txBody>
          <a:bodyPr/>
          <a:lstStyle/>
          <a:p>
            <a:r>
              <a:rPr lang="en-US" dirty="0" err="1"/>
              <a:t>Resynthesise</a:t>
            </a:r>
            <a:r>
              <a:rPr lang="en-US" dirty="0"/>
              <a:t> initial hits</a:t>
            </a:r>
          </a:p>
          <a:p>
            <a:r>
              <a:rPr lang="en-US" dirty="0"/>
              <a:t>Make novel analogues</a:t>
            </a:r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Aims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65367" y="3234435"/>
            <a:ext cx="7988431" cy="123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Biological Evaluation</a:t>
            </a:r>
          </a:p>
          <a:p>
            <a:r>
              <a:rPr lang="en-US" dirty="0"/>
              <a:t>Results guide new synthesis</a:t>
            </a:r>
            <a:endParaRPr lang="en-AU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65367" y="5195108"/>
            <a:ext cx="7988431" cy="123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source platform</a:t>
            </a:r>
          </a:p>
          <a:p>
            <a:r>
              <a:rPr lang="en-US" dirty="0"/>
              <a:t>Public domain data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939177"/>
            <a:ext cx="2064470" cy="1549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0" y="3021775"/>
            <a:ext cx="1968870" cy="1382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30" y="4982508"/>
            <a:ext cx="768514" cy="739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6" r="74164" b="50422"/>
          <a:stretch/>
        </p:blipFill>
        <p:spPr>
          <a:xfrm>
            <a:off x="1140318" y="5717556"/>
            <a:ext cx="726324" cy="711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3" b="74831"/>
          <a:stretch/>
        </p:blipFill>
        <p:spPr>
          <a:xfrm>
            <a:off x="1917959" y="4976070"/>
            <a:ext cx="708072" cy="7197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1" r="49233" b="75118"/>
          <a:stretch/>
        </p:blipFill>
        <p:spPr>
          <a:xfrm>
            <a:off x="1908833" y="5721693"/>
            <a:ext cx="726324" cy="711501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12316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Conclusion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52891" y="1148685"/>
            <a:ext cx="29993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AU" sz="8800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48730" y="3115787"/>
            <a:ext cx="29993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AU" sz="8800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497" y="4982507"/>
            <a:ext cx="29993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AU" sz="8800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7F30C73-1D8F-4AE9-84AD-15BB413F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200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Looking Forward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727710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Many exciting future directions!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24EFA89-EF86-417C-874A-E2AD1FC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41</a:t>
            </a:fld>
            <a:endParaRPr lang="en-AU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/>
          <a:stretch/>
        </p:blipFill>
        <p:spPr>
          <a:xfrm>
            <a:off x="4993282" y="776974"/>
            <a:ext cx="7082671" cy="1531072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69681" y="1591661"/>
            <a:ext cx="3789578" cy="5917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Further explore motifs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Looking Forward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727710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Many exciting future directions!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24EFA89-EF86-417C-874A-E2AD1FC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42</a:t>
            </a:fld>
            <a:endParaRPr lang="en-AU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/>
          <a:stretch/>
        </p:blipFill>
        <p:spPr>
          <a:xfrm>
            <a:off x="4993282" y="776974"/>
            <a:ext cx="7082671" cy="1531072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69681" y="1591661"/>
            <a:ext cx="3789578" cy="5917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Further explore motifs</a:t>
            </a:r>
            <a:endParaRPr lang="en-AU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69681" y="2827062"/>
            <a:ext cx="3789578" cy="591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Mechanism of action</a:t>
            </a:r>
            <a:endParaRPr lang="en-AU" dirty="0"/>
          </a:p>
        </p:txBody>
      </p:sp>
      <p:grpSp>
        <p:nvGrpSpPr>
          <p:cNvPr id="25" name="Group 24"/>
          <p:cNvGrpSpPr/>
          <p:nvPr/>
        </p:nvGrpSpPr>
        <p:grpSpPr>
          <a:xfrm>
            <a:off x="5043339" y="2368377"/>
            <a:ext cx="3875594" cy="2009430"/>
            <a:chOff x="6266757" y="1523152"/>
            <a:chExt cx="4085051" cy="2118030"/>
          </a:xfrm>
        </p:grpSpPr>
        <p:grpSp>
          <p:nvGrpSpPr>
            <p:cNvPr id="26" name="Group 25"/>
            <p:cNvGrpSpPr/>
            <p:nvPr/>
          </p:nvGrpSpPr>
          <p:grpSpPr>
            <a:xfrm>
              <a:off x="7810865" y="1523152"/>
              <a:ext cx="2540943" cy="2118030"/>
              <a:chOff x="7545474" y="3290198"/>
              <a:chExt cx="4129229" cy="344196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8438239" y="3604714"/>
                <a:ext cx="3236464" cy="3127447"/>
                <a:chOff x="8438239" y="3604714"/>
                <a:chExt cx="3236464" cy="3127447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="" xmlns:a16="http://schemas.microsoft.com/office/drawing/2014/main" id="{A18D5FFD-C0A3-4054-927F-48ABAB872E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050" t="4539" r="19514" b="62534"/>
                <a:stretch/>
              </p:blipFill>
              <p:spPr>
                <a:xfrm rot="10800000">
                  <a:off x="9567164" y="4216191"/>
                  <a:ext cx="1673352" cy="1609344"/>
                </a:xfrm>
                <a:prstGeom prst="rect">
                  <a:avLst/>
                </a:prstGeom>
              </p:spPr>
            </p:pic>
            <p:sp>
              <p:nvSpPr>
                <p:cNvPr id="32" name="Oval 31">
                  <a:extLst>
                    <a:ext uri="{FF2B5EF4-FFF2-40B4-BE49-F238E27FC236}">
                      <a16:creationId xmlns="" xmlns:a16="http://schemas.microsoft.com/office/drawing/2014/main" id="{E81D110E-D218-4D0B-946F-8D9D7B6593EF}"/>
                    </a:ext>
                  </a:extLst>
                </p:cNvPr>
                <p:cNvSpPr/>
                <p:nvPr/>
              </p:nvSpPr>
              <p:spPr>
                <a:xfrm>
                  <a:off x="9132976" y="3604714"/>
                  <a:ext cx="2541727" cy="2541727"/>
                </a:xfrm>
                <a:prstGeom prst="ellipse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3" name="Content Placeholder 2">
                  <a:extLst>
                    <a:ext uri="{FF2B5EF4-FFF2-40B4-BE49-F238E27FC236}">
                      <a16:creationId xmlns="" xmlns:a16="http://schemas.microsoft.com/office/drawing/2014/main" id="{573D6F85-48DD-4DB9-8703-4411273399A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38239" y="6133228"/>
                  <a:ext cx="1102097" cy="5989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55000" lnSpcReduction="2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grain</a:t>
                  </a:r>
                  <a:endParaRPr lang="en-AU" dirty="0"/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="" xmlns:a16="http://schemas.microsoft.com/office/drawing/2014/main" id="{49AB393D-C524-49EE-9BF1-9D27DC181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32734" y="5916621"/>
                  <a:ext cx="372530" cy="34762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Arrow: Right 31">
                <a:extLst>
                  <a:ext uri="{FF2B5EF4-FFF2-40B4-BE49-F238E27FC236}">
                    <a16:creationId xmlns="" xmlns:a16="http://schemas.microsoft.com/office/drawing/2014/main" id="{6BCB8A22-9FA4-4A0C-8E59-B9BB45A806DE}"/>
                  </a:ext>
                </a:extLst>
              </p:cNvPr>
              <p:cNvSpPr/>
              <p:nvPr/>
            </p:nvSpPr>
            <p:spPr>
              <a:xfrm>
                <a:off x="7545474" y="4721075"/>
                <a:ext cx="1531140" cy="4393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545108" y="3290198"/>
                <a:ext cx="804962" cy="1650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6000" dirty="0">
                    <a:sym typeface="Wingdings" panose="05000000000000000000" pitchFamily="2" charset="2"/>
                  </a:rPr>
                  <a:t>?</a:t>
                </a:r>
                <a:endParaRPr lang="en-AU" sz="6000" dirty="0"/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757" y="1911303"/>
              <a:ext cx="1460127" cy="1176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31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Looking Forward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727710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Many exciting future directions!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24EFA89-EF86-417C-874A-E2AD1FC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43</a:t>
            </a:fld>
            <a:endParaRPr lang="en-AU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635430"/>
            <a:ext cx="1938937" cy="13732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/>
          <a:stretch/>
        </p:blipFill>
        <p:spPr>
          <a:xfrm>
            <a:off x="4993282" y="776974"/>
            <a:ext cx="7082671" cy="1531072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69681" y="1591661"/>
            <a:ext cx="3789578" cy="5917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Further explore motifs</a:t>
            </a:r>
            <a:endParaRPr lang="en-AU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69681" y="2827062"/>
            <a:ext cx="3789578" cy="591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Mechanism of action</a:t>
            </a:r>
            <a:endParaRPr lang="en-AU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9680" y="4161697"/>
            <a:ext cx="5316720" cy="591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Back-up series, new chemical space</a:t>
            </a:r>
            <a:endParaRPr lang="en-AU" dirty="0"/>
          </a:p>
        </p:txBody>
      </p:sp>
      <p:grpSp>
        <p:nvGrpSpPr>
          <p:cNvPr id="25" name="Group 24"/>
          <p:cNvGrpSpPr/>
          <p:nvPr/>
        </p:nvGrpSpPr>
        <p:grpSpPr>
          <a:xfrm>
            <a:off x="5043339" y="2368377"/>
            <a:ext cx="3875594" cy="2009430"/>
            <a:chOff x="6266757" y="1523152"/>
            <a:chExt cx="4085051" cy="2118030"/>
          </a:xfrm>
        </p:grpSpPr>
        <p:grpSp>
          <p:nvGrpSpPr>
            <p:cNvPr id="26" name="Group 25"/>
            <p:cNvGrpSpPr/>
            <p:nvPr/>
          </p:nvGrpSpPr>
          <p:grpSpPr>
            <a:xfrm>
              <a:off x="7810865" y="1523152"/>
              <a:ext cx="2540943" cy="2118030"/>
              <a:chOff x="7545474" y="3290198"/>
              <a:chExt cx="4129229" cy="3441963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8438239" y="3604714"/>
                <a:ext cx="3236464" cy="3127447"/>
                <a:chOff x="8438239" y="3604714"/>
                <a:chExt cx="3236464" cy="3127447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="" xmlns:a16="http://schemas.microsoft.com/office/drawing/2014/main" id="{A18D5FFD-C0A3-4054-927F-48ABAB872E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050" t="4539" r="19514" b="62534"/>
                <a:stretch/>
              </p:blipFill>
              <p:spPr>
                <a:xfrm rot="10800000">
                  <a:off x="9567164" y="4216191"/>
                  <a:ext cx="1673352" cy="1609344"/>
                </a:xfrm>
                <a:prstGeom prst="rect">
                  <a:avLst/>
                </a:prstGeom>
              </p:spPr>
            </p:pic>
            <p:sp>
              <p:nvSpPr>
                <p:cNvPr id="32" name="Oval 31">
                  <a:extLst>
                    <a:ext uri="{FF2B5EF4-FFF2-40B4-BE49-F238E27FC236}">
                      <a16:creationId xmlns="" xmlns:a16="http://schemas.microsoft.com/office/drawing/2014/main" id="{E81D110E-D218-4D0B-946F-8D9D7B6593EF}"/>
                    </a:ext>
                  </a:extLst>
                </p:cNvPr>
                <p:cNvSpPr/>
                <p:nvPr/>
              </p:nvSpPr>
              <p:spPr>
                <a:xfrm>
                  <a:off x="9132976" y="3604714"/>
                  <a:ext cx="2541727" cy="2541727"/>
                </a:xfrm>
                <a:prstGeom prst="ellipse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3" name="Content Placeholder 2">
                  <a:extLst>
                    <a:ext uri="{FF2B5EF4-FFF2-40B4-BE49-F238E27FC236}">
                      <a16:creationId xmlns="" xmlns:a16="http://schemas.microsoft.com/office/drawing/2014/main" id="{573D6F85-48DD-4DB9-8703-4411273399A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38239" y="6133228"/>
                  <a:ext cx="1102097" cy="5989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55000" lnSpcReduction="2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grain</a:t>
                  </a:r>
                  <a:endParaRPr lang="en-AU" dirty="0"/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="" xmlns:a16="http://schemas.microsoft.com/office/drawing/2014/main" id="{49AB393D-C524-49EE-9BF1-9D27DC181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32734" y="5916621"/>
                  <a:ext cx="372530" cy="34762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Arrow: Right 31">
                <a:extLst>
                  <a:ext uri="{FF2B5EF4-FFF2-40B4-BE49-F238E27FC236}">
                    <a16:creationId xmlns="" xmlns:a16="http://schemas.microsoft.com/office/drawing/2014/main" id="{6BCB8A22-9FA4-4A0C-8E59-B9BB45A806DE}"/>
                  </a:ext>
                </a:extLst>
              </p:cNvPr>
              <p:cNvSpPr/>
              <p:nvPr/>
            </p:nvSpPr>
            <p:spPr>
              <a:xfrm>
                <a:off x="7545474" y="4721075"/>
                <a:ext cx="1531140" cy="4393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545108" y="3290198"/>
                <a:ext cx="804962" cy="1650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6000" dirty="0">
                    <a:sym typeface="Wingdings" panose="05000000000000000000" pitchFamily="2" charset="2"/>
                  </a:rPr>
                  <a:t>?</a:t>
                </a:r>
                <a:endParaRPr lang="en-AU" sz="6000" dirty="0"/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757" y="1911303"/>
              <a:ext cx="1460127" cy="1176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764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Looking Forward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739782"/>
            <a:ext cx="7277101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Many exciting future directions!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24EFA89-EF86-417C-874A-E2AD1FCC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44</a:t>
            </a:fld>
            <a:endParaRPr lang="en-AU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635430"/>
            <a:ext cx="1938937" cy="13732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92" y="5226090"/>
            <a:ext cx="1377445" cy="137744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043339" y="2368377"/>
            <a:ext cx="3875594" cy="2009430"/>
            <a:chOff x="6266757" y="1523152"/>
            <a:chExt cx="4085051" cy="2118030"/>
          </a:xfrm>
        </p:grpSpPr>
        <p:grpSp>
          <p:nvGrpSpPr>
            <p:cNvPr id="15" name="Group 14"/>
            <p:cNvGrpSpPr/>
            <p:nvPr/>
          </p:nvGrpSpPr>
          <p:grpSpPr>
            <a:xfrm>
              <a:off x="7810865" y="1523152"/>
              <a:ext cx="2540943" cy="2118030"/>
              <a:chOff x="7545474" y="3290198"/>
              <a:chExt cx="4129229" cy="344196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8438239" y="3604714"/>
                <a:ext cx="3236464" cy="3127447"/>
                <a:chOff x="8438239" y="3604714"/>
                <a:chExt cx="3236464" cy="312744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="" xmlns:a16="http://schemas.microsoft.com/office/drawing/2014/main" id="{A18D5FFD-C0A3-4054-927F-48ABAB872E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050" t="4539" r="19514" b="62534"/>
                <a:stretch/>
              </p:blipFill>
              <p:spPr>
                <a:xfrm rot="10800000">
                  <a:off x="9567164" y="4216191"/>
                  <a:ext cx="1673352" cy="1609344"/>
                </a:xfrm>
                <a:prstGeom prst="rect">
                  <a:avLst/>
                </a:prstGeom>
              </p:spPr>
            </p:pic>
            <p:sp>
              <p:nvSpPr>
                <p:cNvPr id="8" name="Oval 7">
                  <a:extLst>
                    <a:ext uri="{FF2B5EF4-FFF2-40B4-BE49-F238E27FC236}">
                      <a16:creationId xmlns="" xmlns:a16="http://schemas.microsoft.com/office/drawing/2014/main" id="{E81D110E-D218-4D0B-946F-8D9D7B6593EF}"/>
                    </a:ext>
                  </a:extLst>
                </p:cNvPr>
                <p:cNvSpPr/>
                <p:nvPr/>
              </p:nvSpPr>
              <p:spPr>
                <a:xfrm>
                  <a:off x="9132976" y="3604714"/>
                  <a:ext cx="2541727" cy="2541727"/>
                </a:xfrm>
                <a:prstGeom prst="ellipse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1" name="Content Placeholder 2">
                  <a:extLst>
                    <a:ext uri="{FF2B5EF4-FFF2-40B4-BE49-F238E27FC236}">
                      <a16:creationId xmlns="" xmlns:a16="http://schemas.microsoft.com/office/drawing/2014/main" id="{573D6F85-48DD-4DB9-8703-4411273399A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38239" y="6133228"/>
                  <a:ext cx="1102097" cy="5989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55000" lnSpcReduction="2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grain</a:t>
                  </a:r>
                  <a:endParaRPr lang="en-AU" dirty="0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="" xmlns:a16="http://schemas.microsoft.com/office/drawing/2014/main" id="{49AB393D-C524-49EE-9BF1-9D27DC181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32734" y="5916621"/>
                  <a:ext cx="372530" cy="34762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Arrow: Right 31">
                <a:extLst>
                  <a:ext uri="{FF2B5EF4-FFF2-40B4-BE49-F238E27FC236}">
                    <a16:creationId xmlns="" xmlns:a16="http://schemas.microsoft.com/office/drawing/2014/main" id="{6BCB8A22-9FA4-4A0C-8E59-B9BB45A806DE}"/>
                  </a:ext>
                </a:extLst>
              </p:cNvPr>
              <p:cNvSpPr/>
              <p:nvPr/>
            </p:nvSpPr>
            <p:spPr>
              <a:xfrm>
                <a:off x="7545474" y="4721075"/>
                <a:ext cx="1531140" cy="4393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545108" y="3290198"/>
                <a:ext cx="804962" cy="1650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6000" dirty="0">
                    <a:sym typeface="Wingdings" panose="05000000000000000000" pitchFamily="2" charset="2"/>
                  </a:rPr>
                  <a:t>?</a:t>
                </a:r>
                <a:endParaRPr lang="en-AU" sz="6000" dirty="0"/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757" y="1911303"/>
              <a:ext cx="1460127" cy="1176154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/>
          <a:stretch/>
        </p:blipFill>
        <p:spPr>
          <a:xfrm>
            <a:off x="4993282" y="776974"/>
            <a:ext cx="7082671" cy="1531072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69681" y="1591661"/>
            <a:ext cx="3789578" cy="5917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Further explore motifs</a:t>
            </a:r>
            <a:endParaRPr lang="en-AU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69681" y="2827062"/>
            <a:ext cx="3789578" cy="591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Mechanism of action</a:t>
            </a:r>
            <a:endParaRPr lang="en-AU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9680" y="4161697"/>
            <a:ext cx="5316720" cy="591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Back-up series, new chemical space</a:t>
            </a:r>
            <a:endParaRPr lang="en-AU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854503" y="6266280"/>
            <a:ext cx="5316720" cy="591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goes live!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02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Thank You!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73E7DBB-60DC-4D51-BAA8-25C14831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45</a:t>
            </a:fld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937628" y="2743200"/>
            <a:ext cx="2187804" cy="1253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A/Prof Todd</a:t>
            </a:r>
          </a:p>
          <a:p>
            <a:pPr marL="0" indent="0" algn="ctr">
              <a:buNone/>
            </a:pPr>
            <a:r>
              <a:rPr lang="en-US" dirty="0"/>
              <a:t>(Supervisor)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598" y="482822"/>
            <a:ext cx="1371719" cy="2088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291" y="536167"/>
            <a:ext cx="1356478" cy="2034716"/>
          </a:xfrm>
          <a:prstGeom prst="rect">
            <a:avLst/>
          </a:prstGeom>
        </p:spPr>
      </p:pic>
      <p:sp>
        <p:nvSpPr>
          <p:cNvPr id="10" name="Content Placeholder 6"/>
          <p:cNvSpPr txBox="1">
            <a:spLocks/>
          </p:cNvSpPr>
          <p:nvPr/>
        </p:nvSpPr>
        <p:spPr>
          <a:xfrm>
            <a:off x="6954157" y="2743200"/>
            <a:ext cx="2544599" cy="58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A/Prof Rutledge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942" y="4011698"/>
            <a:ext cx="1371719" cy="20580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598" y="4033259"/>
            <a:ext cx="1408468" cy="20512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3" y="4011698"/>
            <a:ext cx="1364098" cy="2072820"/>
          </a:xfrm>
          <a:prstGeom prst="rect">
            <a:avLst/>
          </a:prstGeom>
        </p:spPr>
      </p:pic>
      <p:sp>
        <p:nvSpPr>
          <p:cNvPr id="15" name="Content Placeholder 6"/>
          <p:cNvSpPr txBox="1">
            <a:spLocks/>
          </p:cNvSpPr>
          <p:nvPr/>
        </p:nvSpPr>
        <p:spPr>
          <a:xfrm>
            <a:off x="2347518" y="6246681"/>
            <a:ext cx="1558565" cy="58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Dr. Smith</a:t>
            </a:r>
            <a:endParaRPr lang="en-AU" dirty="0"/>
          </a:p>
        </p:txBody>
      </p:sp>
      <p:sp>
        <p:nvSpPr>
          <p:cNvPr id="18" name="Content Placeholder 6"/>
          <p:cNvSpPr txBox="1">
            <a:spLocks/>
          </p:cNvSpPr>
          <p:nvPr/>
        </p:nvSpPr>
        <p:spPr>
          <a:xfrm>
            <a:off x="3851536" y="6246681"/>
            <a:ext cx="2547791" cy="58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Dr. Williamson</a:t>
            </a:r>
            <a:endParaRPr lang="en-AU" dirty="0"/>
          </a:p>
        </p:txBody>
      </p:sp>
      <p:sp>
        <p:nvSpPr>
          <p:cNvPr id="19" name="Content Placeholder 6"/>
          <p:cNvSpPr txBox="1">
            <a:spLocks/>
          </p:cNvSpPr>
          <p:nvPr/>
        </p:nvSpPr>
        <p:spPr>
          <a:xfrm>
            <a:off x="7160945" y="6246681"/>
            <a:ext cx="2167773" cy="58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Dr. Spain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68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22" y="1178879"/>
            <a:ext cx="7607857" cy="4279301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Thank You!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BF71F21-9D93-4124-9523-E3601AF7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46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2083322" y="5586093"/>
            <a:ext cx="7607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Ed     Jamie     Paul     </a:t>
            </a:r>
            <a:r>
              <a:rPr lang="en-US" sz="2400" dirty="0" err="1"/>
              <a:t>Tha</a:t>
            </a:r>
            <a:r>
              <a:rPr lang="en-US" sz="2400" dirty="0"/>
              <a:t>     Nicole     Ryan     Marat</a:t>
            </a:r>
            <a:endParaRPr lang="en-AU" sz="2400" dirty="0"/>
          </a:p>
          <a:p>
            <a:pPr algn="ctr"/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6065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9321" y="3963044"/>
            <a:ext cx="4542853" cy="14258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Conor </a:t>
            </a:r>
            <a:r>
              <a:rPr lang="en-AU" dirty="0"/>
              <a:t>		</a:t>
            </a:r>
            <a:r>
              <a:rPr lang="en-AU" dirty="0" err="1"/>
              <a:t>Seb</a:t>
            </a:r>
            <a:r>
              <a:rPr lang="en-AU" dirty="0"/>
              <a:t>	Jack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Thank You!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E2A1F0A-8DAA-402F-BACB-A8C1481C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47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79" y="1714638"/>
            <a:ext cx="2755769" cy="2066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546" y="1714639"/>
            <a:ext cx="2755176" cy="20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7D15DE9-E203-4456-84C5-EE186FEA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757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7D15DE9-E203-4456-84C5-EE186FEA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49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3D7EB2-0868-48B4-ACA8-7C4B7A5FB9CE}"/>
              </a:ext>
            </a:extLst>
          </p:cNvPr>
          <p:cNvSpPr txBox="1"/>
          <p:nvPr/>
        </p:nvSpPr>
        <p:spPr>
          <a:xfrm>
            <a:off x="349538" y="2613368"/>
            <a:ext cx="6298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>
                <a:solidFill>
                  <a:schemeClr val="bg1"/>
                </a:solidFill>
              </a:rPr>
              <a:t>Back-up Slides and</a:t>
            </a:r>
          </a:p>
          <a:p>
            <a:r>
              <a:rPr lang="en-AU" sz="4000" b="1" dirty="0">
                <a:solidFill>
                  <a:schemeClr val="bg1"/>
                </a:solidFill>
              </a:rPr>
              <a:t>Anticipated Questions</a:t>
            </a:r>
          </a:p>
        </p:txBody>
      </p:sp>
    </p:spTree>
    <p:extLst>
      <p:ext uri="{BB962C8B-B14F-4D97-AF65-F5344CB8AC3E}">
        <p14:creationId xmlns:p14="http://schemas.microsoft.com/office/powerpoint/2010/main" val="16578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0337"/>
              </p:ext>
            </p:extLst>
          </p:nvPr>
        </p:nvGraphicFramePr>
        <p:xfrm>
          <a:off x="609600" y="1026695"/>
          <a:ext cx="10744200" cy="546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72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6930">
                <a:tc>
                  <a:txBody>
                    <a:bodyPr/>
                    <a:lstStyle/>
                    <a:p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Buruli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Ulcer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Lymphatic 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Filariasis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6930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Chagas Disease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River Blindness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6930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Dengue</a:t>
                      </a:r>
                      <a:r>
                        <a:rPr lang="en-US" sz="3200" b="0" baseline="0" dirty="0">
                          <a:solidFill>
                            <a:schemeClr val="tx1"/>
                          </a:solidFill>
                        </a:rPr>
                        <a:t> Fever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Rabies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6930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Guinea</a:t>
                      </a:r>
                      <a:r>
                        <a:rPr lang="en-US" sz="3200" b="0" baseline="0" dirty="0">
                          <a:solidFill>
                            <a:schemeClr val="tx1"/>
                          </a:solidFill>
                        </a:rPr>
                        <a:t>-Worm Disease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Schistosomiasis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6930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Echinococcosis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Soil-transmitted</a:t>
                      </a:r>
                      <a:r>
                        <a:rPr lang="en-US" sz="3200" b="0" baseline="0" dirty="0">
                          <a:solidFill>
                            <a:schemeClr val="tx1"/>
                          </a:solidFill>
                        </a:rPr>
                        <a:t> Helminthiases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6930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Foodborne</a:t>
                      </a:r>
                      <a:r>
                        <a:rPr lang="en-US" sz="3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200" b="0" baseline="0" dirty="0" err="1">
                          <a:solidFill>
                            <a:schemeClr val="tx1"/>
                          </a:solidFill>
                        </a:rPr>
                        <a:t>Trematodiases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Cysticercosis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6930"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Sleeping Sickness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Trachoma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06930">
                <a:tc>
                  <a:txBody>
                    <a:bodyPr/>
                    <a:lstStyle/>
                    <a:p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Leishmaniasis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Yaws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069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Leprosy</a:t>
                      </a:r>
                      <a:endParaRPr lang="en-AU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err="1">
                          <a:solidFill>
                            <a:schemeClr val="tx1"/>
                          </a:solidFill>
                        </a:rPr>
                        <a:t>Mycetoma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AU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Explosion 2 6"/>
          <p:cNvSpPr/>
          <p:nvPr/>
        </p:nvSpPr>
        <p:spPr>
          <a:xfrm rot="726509">
            <a:off x="7873110" y="5565656"/>
            <a:ext cx="1294173" cy="911666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 rot="20952622">
            <a:off x="7957694" y="5836823"/>
            <a:ext cx="103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Guy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WHO – Neglected Tropical Diseases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-1" y="6611779"/>
            <a:ext cx="7070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WHO – Mycetoma </a:t>
            </a:r>
            <a:r>
              <a:rPr lang="en-US" sz="1000" dirty="0">
                <a:hlinkClick r:id="rId3"/>
              </a:rPr>
              <a:t>http://www.who.int/buruli/mycetoma/en</a:t>
            </a:r>
            <a:r>
              <a:rPr lang="en-US" sz="1000" dirty="0"/>
              <a:t>/</a:t>
            </a:r>
            <a:endParaRPr lang="en-AU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07C40F8-3937-423F-ACD4-C3EA0E18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099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53" y="2225139"/>
            <a:ext cx="6373305" cy="2312964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0000"/>
                </a:solidFill>
              </a:rPr>
              <a:t>Fenarimol </a:t>
            </a:r>
            <a:r>
              <a:rPr lang="en-US" b="1" i="1" dirty="0" smtClean="0">
                <a:solidFill>
                  <a:srgbClr val="FF0000"/>
                </a:solidFill>
              </a:rPr>
              <a:t>vs. </a:t>
            </a:r>
            <a:r>
              <a:rPr lang="en-US" b="1" dirty="0" smtClean="0">
                <a:solidFill>
                  <a:srgbClr val="FF0000"/>
                </a:solidFill>
              </a:rPr>
              <a:t>Fenarimol Analogue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34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44" y="2674347"/>
            <a:ext cx="4729512" cy="3958889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0000"/>
                </a:solidFill>
              </a:rPr>
              <a:t>Cyanation Mechanism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24806" y="6117995"/>
            <a:ext cx="2495747" cy="515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Suzuki Reaction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4" y="736297"/>
            <a:ext cx="5197311" cy="149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89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82" y="1075050"/>
            <a:ext cx="6705772" cy="56462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smtClean="0">
                <a:solidFill>
                  <a:srgbClr val="FF0000"/>
                </a:solidFill>
              </a:rPr>
              <a:t>In Vivo vs.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LogD</a:t>
            </a:r>
            <a:r>
              <a:rPr lang="en-US" b="1" dirty="0" smtClean="0">
                <a:solidFill>
                  <a:srgbClr val="FF0000"/>
                </a:solidFill>
              </a:rPr>
              <a:t> Big Picture</a:t>
            </a:r>
            <a:endParaRPr lang="en-AU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8"/>
          <a:stretch/>
        </p:blipFill>
        <p:spPr>
          <a:xfrm>
            <a:off x="0" y="820132"/>
            <a:ext cx="4953000" cy="5382548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rgbClr val="FF0000"/>
                </a:solidFill>
              </a:rPr>
              <a:t>Rationalising</a:t>
            </a:r>
            <a:r>
              <a:rPr lang="en-US" b="1" dirty="0" smtClean="0">
                <a:solidFill>
                  <a:srgbClr val="FF0000"/>
                </a:solidFill>
              </a:rPr>
              <a:t> The Isomers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" y="6172200"/>
            <a:ext cx="4587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/>
              <a:t>Figure 9: RHF/6-31G</a:t>
            </a:r>
            <a:r>
              <a:rPr lang="en-AU" sz="1200" b="1" dirty="0" smtClean="0"/>
              <a:t>+(d) </a:t>
            </a:r>
            <a:r>
              <a:rPr lang="en-AU" sz="1200" b="1" dirty="0"/>
              <a:t>optimised structures of models for the (3</a:t>
            </a:r>
            <a:r>
              <a:rPr lang="en-AU" sz="1200" b="1" i="1" dirty="0"/>
              <a:t>R</a:t>
            </a:r>
            <a:r>
              <a:rPr lang="en-AU" sz="1200" b="1" dirty="0"/>
              <a:t>,4</a:t>
            </a:r>
            <a:r>
              <a:rPr lang="en-AU" sz="1200" b="1" i="1" dirty="0"/>
              <a:t>R</a:t>
            </a:r>
            <a:r>
              <a:rPr lang="en-AU" sz="1200" b="1" dirty="0"/>
              <a:t>) isomer (left column) and the (3</a:t>
            </a:r>
            <a:r>
              <a:rPr lang="en-AU" sz="1200" b="1" i="1" dirty="0"/>
              <a:t>S</a:t>
            </a:r>
            <a:r>
              <a:rPr lang="en-AU" sz="1200" b="1" dirty="0"/>
              <a:t>,4</a:t>
            </a:r>
            <a:r>
              <a:rPr lang="en-AU" sz="1200" b="1" i="1" dirty="0"/>
              <a:t>R</a:t>
            </a:r>
            <a:r>
              <a:rPr lang="en-AU" sz="1200" b="1" dirty="0"/>
              <a:t>) isomer (right column). (Black=C, white=H, blue=N, red=O; distance (dashed lines) is in Å. </a:t>
            </a:r>
            <a:r>
              <a:rPr lang="en-AU" sz="1200" dirty="0"/>
              <a:t>	</a:t>
            </a:r>
          </a:p>
          <a:p>
            <a:endParaRPr lang="en-AU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2" b="33203"/>
          <a:stretch/>
        </p:blipFill>
        <p:spPr>
          <a:xfrm>
            <a:off x="5261597" y="0"/>
            <a:ext cx="7309099" cy="69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3211187"/>
            <a:ext cx="8290560" cy="3201417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0000"/>
                </a:solidFill>
              </a:rPr>
              <a:t>Regioselectivity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0" t="-3081" r="15982" b="59394"/>
          <a:stretch/>
        </p:blipFill>
        <p:spPr>
          <a:xfrm>
            <a:off x="2407920" y="980787"/>
            <a:ext cx="7071360" cy="194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2376996"/>
            <a:ext cx="2484119" cy="214316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0000"/>
                </a:solidFill>
              </a:rPr>
              <a:t>Acylation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="" xmlns:a16="http://schemas.microsoft.com/office/drawing/2014/main" id="{B057C826-AC3C-4D0B-9018-07B853332B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95" y="1669833"/>
            <a:ext cx="7637925" cy="35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6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5" y="1743513"/>
            <a:ext cx="3413377" cy="1624585"/>
          </a:xfrm>
        </p:spPr>
      </p:pic>
      <p:pic>
        <p:nvPicPr>
          <p:cNvPr id="5" name="Content Placeholder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49" y="1743513"/>
            <a:ext cx="5855851" cy="439419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0000"/>
                </a:solidFill>
              </a:rPr>
              <a:t>NaBH</a:t>
            </a:r>
            <a:r>
              <a:rPr lang="en-US" b="1" baseline="-25000" dirty="0" smtClean="0">
                <a:solidFill>
                  <a:srgbClr val="FF0000"/>
                </a:solidFill>
              </a:rPr>
              <a:t>4</a:t>
            </a:r>
            <a:r>
              <a:rPr lang="en-US" b="1" dirty="0" smtClean="0">
                <a:solidFill>
                  <a:srgbClr val="FF0000"/>
                </a:solidFill>
              </a:rPr>
              <a:t>/TFA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55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"/>
          <a:stretch/>
        </p:blipFill>
        <p:spPr>
          <a:xfrm>
            <a:off x="528118" y="822320"/>
            <a:ext cx="11135763" cy="58801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339" y="2374610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Mexico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8644551" y="414497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India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7123539" y="4329644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Sudan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4338966" y="5731192"/>
            <a:ext cx="155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South America</a:t>
            </a:r>
            <a:endParaRPr lang="en-AU" dirty="0"/>
          </a:p>
        </p:txBody>
      </p:sp>
      <p:sp>
        <p:nvSpPr>
          <p:cNvPr id="10" name="Right Arrow 9"/>
          <p:cNvSpPr/>
          <p:nvPr/>
        </p:nvSpPr>
        <p:spPr>
          <a:xfrm rot="1558139">
            <a:off x="1156055" y="2818699"/>
            <a:ext cx="623935" cy="1294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ight Arrow 10"/>
          <p:cNvSpPr/>
          <p:nvPr/>
        </p:nvSpPr>
        <p:spPr>
          <a:xfrm rot="15115262">
            <a:off x="8499032" y="3865658"/>
            <a:ext cx="623935" cy="1294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ight Arrow 11"/>
          <p:cNvSpPr/>
          <p:nvPr/>
        </p:nvSpPr>
        <p:spPr>
          <a:xfrm rot="15115262">
            <a:off x="6811571" y="4049564"/>
            <a:ext cx="623935" cy="1294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ight Arrow 12"/>
          <p:cNvSpPr/>
          <p:nvPr/>
        </p:nvSpPr>
        <p:spPr>
          <a:xfrm rot="13417461">
            <a:off x="4282708" y="5467542"/>
            <a:ext cx="623935" cy="12940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The Mycetoma Belt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2" y="6611779"/>
            <a:ext cx="121920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>
                <a:latin typeface="Segoe UI" panose="020B0502040204020203" pitchFamily="34" charset="0"/>
              </a:rPr>
              <a:t>van de Sande, W. W. J., Global Burden of Human Mycetoma: A Systematic Review and Meta-analysis. </a:t>
            </a:r>
            <a:r>
              <a:rPr lang="en-AU" sz="1000" i="1" dirty="0" err="1">
                <a:latin typeface="Segoe UI" panose="020B0502040204020203" pitchFamily="34" charset="0"/>
              </a:rPr>
              <a:t>PLoS</a:t>
            </a:r>
            <a:r>
              <a:rPr lang="en-AU" sz="1000" i="1" dirty="0">
                <a:latin typeface="Segoe UI" panose="020B0502040204020203" pitchFamily="34" charset="0"/>
              </a:rPr>
              <a:t> Neglected Tropical Diseases </a:t>
            </a:r>
            <a:r>
              <a:rPr lang="en-AU" sz="1000" b="1" dirty="0">
                <a:latin typeface="Segoe UI" panose="020B0502040204020203" pitchFamily="34" charset="0"/>
              </a:rPr>
              <a:t>2013,</a:t>
            </a:r>
            <a:r>
              <a:rPr lang="en-AU" sz="1000" dirty="0">
                <a:latin typeface="Segoe UI" panose="020B0502040204020203" pitchFamily="34" charset="0"/>
              </a:rPr>
              <a:t> </a:t>
            </a:r>
            <a:r>
              <a:rPr lang="en-AU" sz="1000" i="1" dirty="0">
                <a:latin typeface="Segoe UI" panose="020B0502040204020203" pitchFamily="34" charset="0"/>
              </a:rPr>
              <a:t>7</a:t>
            </a:r>
            <a:r>
              <a:rPr lang="en-AU" sz="1000" dirty="0">
                <a:latin typeface="Segoe UI" panose="020B0502040204020203" pitchFamily="34" charset="0"/>
              </a:rPr>
              <a:t> (11), e2550. Reproduced with permission from </a:t>
            </a:r>
            <a:r>
              <a:rPr lang="en-AU" sz="1000" dirty="0"/>
              <a:t>CC-BY-4.0 licence. 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5077192-A812-4F24-BF56-18E25CB2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0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5" y="2044127"/>
            <a:ext cx="6092983" cy="4992986"/>
          </a:xfrm>
        </p:spPr>
        <p:txBody>
          <a:bodyPr/>
          <a:lstStyle/>
          <a:p>
            <a:r>
              <a:rPr lang="en-AU" dirty="0"/>
              <a:t>Pathogen: </a:t>
            </a:r>
            <a:r>
              <a:rPr lang="en-AU" i="1" dirty="0"/>
              <a:t>Nocardia </a:t>
            </a:r>
            <a:r>
              <a:rPr lang="en-AU" i="1" dirty="0" err="1"/>
              <a:t>brasiliensis</a:t>
            </a:r>
            <a:endParaRPr lang="en-AU" i="1" dirty="0"/>
          </a:p>
          <a:p>
            <a:r>
              <a:rPr lang="en-US" dirty="0"/>
              <a:t>Speed: Aggressive</a:t>
            </a:r>
            <a:endParaRPr lang="en-AU" dirty="0"/>
          </a:p>
          <a:p>
            <a:r>
              <a:rPr lang="en-US" dirty="0"/>
              <a:t>Treatment: Antibiotics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Cured 90%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111621"/>
            <a:ext cx="3673187" cy="1158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Bacterial</a:t>
            </a:r>
            <a:endParaRPr lang="en-AU" sz="36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Mycetoma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0" y="739782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The predicament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5161"/>
            <a:ext cx="6024384" cy="12971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280081" y="5422933"/>
            <a:ext cx="16177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00" dirty="0">
                <a:solidFill>
                  <a:srgbClr val="FF0000"/>
                </a:solidFill>
                <a:sym typeface="Wingdings" panose="05000000000000000000" pitchFamily="2" charset="2"/>
              </a:rPr>
              <a:t></a:t>
            </a:r>
            <a:endParaRPr lang="en-AU" sz="88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94393" y="5381500"/>
            <a:ext cx="19575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00" dirty="0">
                <a:solidFill>
                  <a:srgbClr val="00B050"/>
                </a:solidFill>
                <a:sym typeface="Wingdings" panose="05000000000000000000" pitchFamily="2" charset="2"/>
              </a:rPr>
              <a:t></a:t>
            </a:r>
            <a:endParaRPr lang="en-AU" sz="8800" dirty="0">
              <a:solidFill>
                <a:srgbClr val="00B050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558717" y="1111621"/>
            <a:ext cx="4308050" cy="1158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Fungal</a:t>
            </a:r>
            <a:endParaRPr lang="en-AU" sz="3600" b="1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6558719" y="2044127"/>
            <a:ext cx="5633282" cy="4992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Pathogen: </a:t>
            </a:r>
            <a:r>
              <a:rPr lang="en-AU" i="1" dirty="0" err="1"/>
              <a:t>Madurella</a:t>
            </a:r>
            <a:r>
              <a:rPr lang="en-AU" i="1" dirty="0"/>
              <a:t> </a:t>
            </a:r>
            <a:r>
              <a:rPr lang="en-AU" i="1" dirty="0" err="1"/>
              <a:t>mycetomatis</a:t>
            </a:r>
            <a:endParaRPr lang="en-AU" dirty="0"/>
          </a:p>
          <a:p>
            <a:r>
              <a:rPr lang="en-US" dirty="0"/>
              <a:t>Speed: Progressive</a:t>
            </a:r>
          </a:p>
          <a:p>
            <a:r>
              <a:rPr lang="en-US" dirty="0"/>
              <a:t>Treatment: Antifungals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Cured 25–35%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84" y="3559797"/>
            <a:ext cx="5467546" cy="179401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1294193" y="3703814"/>
            <a:ext cx="838750" cy="342693"/>
            <a:chOff x="11267366" y="3703814"/>
            <a:chExt cx="838750" cy="34269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7366" y="3703816"/>
              <a:ext cx="243200" cy="3426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141" y="3703815"/>
              <a:ext cx="243200" cy="34269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2916" y="3703814"/>
              <a:ext cx="243200" cy="342691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1222324" y="5394496"/>
            <a:ext cx="910619" cy="435492"/>
            <a:chOff x="11222324" y="5388400"/>
            <a:chExt cx="910619" cy="43549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324" y="5388400"/>
              <a:ext cx="435491" cy="43549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9888" y="5388401"/>
              <a:ext cx="435491" cy="43549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7452" y="5388400"/>
              <a:ext cx="435491" cy="435491"/>
            </a:xfrm>
            <a:prstGeom prst="rect">
              <a:avLst/>
            </a:prstGeom>
          </p:spPr>
        </p:pic>
      </p:grpSp>
      <p:sp>
        <p:nvSpPr>
          <p:cNvPr id="34" name="Rectangle 33"/>
          <p:cNvSpPr/>
          <p:nvPr/>
        </p:nvSpPr>
        <p:spPr>
          <a:xfrm>
            <a:off x="-2" y="6611779"/>
            <a:ext cx="12192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 err="1">
                <a:latin typeface="Segoe UI" panose="020B0502040204020203" pitchFamily="34" charset="0"/>
              </a:rPr>
              <a:t>Zijlstra</a:t>
            </a:r>
            <a:r>
              <a:rPr lang="en-AU" sz="1000" dirty="0">
                <a:latin typeface="Segoe UI" panose="020B0502040204020203" pitchFamily="34" charset="0"/>
              </a:rPr>
              <a:t>, E. E.; van de Sande, W. W. J.; Welsh, O.; </a:t>
            </a:r>
            <a:r>
              <a:rPr lang="en-AU" sz="1000" dirty="0" err="1">
                <a:latin typeface="Segoe UI" panose="020B0502040204020203" pitchFamily="34" charset="0"/>
              </a:rPr>
              <a:t>Mahgoub</a:t>
            </a:r>
            <a:r>
              <a:rPr lang="en-AU" sz="1000" dirty="0">
                <a:latin typeface="Segoe UI" panose="020B0502040204020203" pitchFamily="34" charset="0"/>
              </a:rPr>
              <a:t>, E. S.; </a:t>
            </a:r>
            <a:r>
              <a:rPr lang="en-AU" sz="1000" dirty="0" err="1">
                <a:latin typeface="Segoe UI" panose="020B0502040204020203" pitchFamily="34" charset="0"/>
              </a:rPr>
              <a:t>Goodfellow</a:t>
            </a:r>
            <a:r>
              <a:rPr lang="en-AU" sz="1000" dirty="0">
                <a:latin typeface="Segoe UI" panose="020B0502040204020203" pitchFamily="34" charset="0"/>
              </a:rPr>
              <a:t>, M.; </a:t>
            </a:r>
            <a:r>
              <a:rPr lang="en-AU" sz="1000" dirty="0" err="1">
                <a:latin typeface="Segoe UI" panose="020B0502040204020203" pitchFamily="34" charset="0"/>
              </a:rPr>
              <a:t>Fahal</a:t>
            </a:r>
            <a:r>
              <a:rPr lang="en-AU" sz="1000" dirty="0">
                <a:latin typeface="Segoe UI" panose="020B0502040204020203" pitchFamily="34" charset="0"/>
              </a:rPr>
              <a:t>, A. H., Mycetoma: a unique neglected tropical disease. </a:t>
            </a:r>
            <a:r>
              <a:rPr lang="en-AU" sz="1000" i="1" dirty="0">
                <a:latin typeface="Segoe UI" panose="020B0502040204020203" pitchFamily="34" charset="0"/>
              </a:rPr>
              <a:t>The Lancet Infectious Diseases </a:t>
            </a:r>
            <a:r>
              <a:rPr lang="en-AU" sz="1000" b="1" dirty="0">
                <a:latin typeface="Segoe UI" panose="020B0502040204020203" pitchFamily="34" charset="0"/>
              </a:rPr>
              <a:t>2016,</a:t>
            </a:r>
            <a:r>
              <a:rPr lang="en-AU" sz="1000" dirty="0">
                <a:latin typeface="Segoe UI" panose="020B0502040204020203" pitchFamily="34" charset="0"/>
              </a:rPr>
              <a:t> </a:t>
            </a:r>
            <a:r>
              <a:rPr lang="en-AU" sz="1000" i="1" dirty="0">
                <a:latin typeface="Segoe UI" panose="020B0502040204020203" pitchFamily="34" charset="0"/>
              </a:rPr>
              <a:t>16</a:t>
            </a:r>
            <a:r>
              <a:rPr lang="en-AU" sz="1000" dirty="0">
                <a:latin typeface="Segoe UI" panose="020B0502040204020203" pitchFamily="34" charset="0"/>
              </a:rPr>
              <a:t> (1), 100–112.</a:t>
            </a:r>
          </a:p>
          <a:p>
            <a:r>
              <a:rPr lang="en-AU" sz="10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26E0AEF-A535-4881-B73D-B26EFAE0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990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-4149"/>
            <a:ext cx="12192000" cy="82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0000"/>
                </a:solidFill>
              </a:rPr>
              <a:t>Mycetoma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80081" y="5422933"/>
            <a:ext cx="16177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00" dirty="0">
                <a:solidFill>
                  <a:srgbClr val="FF0000"/>
                </a:solidFill>
                <a:sym typeface="Wingdings" panose="05000000000000000000" pitchFamily="2" charset="2"/>
              </a:rPr>
              <a:t></a:t>
            </a:r>
            <a:endParaRPr lang="en-AU" sz="8800" dirty="0">
              <a:solidFill>
                <a:srgbClr val="FF0000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558717" y="1111621"/>
            <a:ext cx="4308050" cy="1158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Fungal</a:t>
            </a:r>
            <a:endParaRPr lang="en-AU" sz="3600" b="1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6558719" y="2044127"/>
            <a:ext cx="5633282" cy="4992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Pathogen: </a:t>
            </a:r>
            <a:r>
              <a:rPr lang="en-AU" i="1" dirty="0" err="1"/>
              <a:t>Madurella</a:t>
            </a:r>
            <a:r>
              <a:rPr lang="en-AU" i="1" dirty="0"/>
              <a:t> </a:t>
            </a:r>
            <a:r>
              <a:rPr lang="en-AU" i="1" dirty="0" err="1"/>
              <a:t>mycetomatis</a:t>
            </a:r>
            <a:endParaRPr lang="en-AU" dirty="0"/>
          </a:p>
          <a:p>
            <a:r>
              <a:rPr lang="en-US" dirty="0"/>
              <a:t>Speed: Progressive</a:t>
            </a:r>
          </a:p>
          <a:p>
            <a:r>
              <a:rPr lang="en-US" dirty="0"/>
              <a:t>Treatment: Antifungals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Cured 25–35%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84" y="3559797"/>
            <a:ext cx="5467546" cy="179401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1294193" y="3703814"/>
            <a:ext cx="838750" cy="342693"/>
            <a:chOff x="11267366" y="3703814"/>
            <a:chExt cx="838750" cy="34269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7366" y="3703816"/>
              <a:ext cx="243200" cy="3426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141" y="3703815"/>
              <a:ext cx="243200" cy="34269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2916" y="3703814"/>
              <a:ext cx="243200" cy="342691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1222324" y="5394496"/>
            <a:ext cx="910619" cy="435492"/>
            <a:chOff x="11222324" y="5388400"/>
            <a:chExt cx="910619" cy="43549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324" y="5388400"/>
              <a:ext cx="435491" cy="43549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9888" y="5388401"/>
              <a:ext cx="435491" cy="43549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7452" y="5388400"/>
              <a:ext cx="435491" cy="435491"/>
            </a:xfrm>
            <a:prstGeom prst="rect">
              <a:avLst/>
            </a:prstGeom>
          </p:spPr>
        </p:pic>
      </p:grpSp>
      <p:sp>
        <p:nvSpPr>
          <p:cNvPr id="34" name="Content Placeholder 2"/>
          <p:cNvSpPr txBox="1">
            <a:spLocks/>
          </p:cNvSpPr>
          <p:nvPr/>
        </p:nvSpPr>
        <p:spPr>
          <a:xfrm>
            <a:off x="0" y="739782"/>
            <a:ext cx="6049926" cy="60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The consequences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96" y="1564063"/>
            <a:ext cx="1267605" cy="12676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3" r="22732"/>
          <a:stretch/>
        </p:blipFill>
        <p:spPr>
          <a:xfrm>
            <a:off x="2042976" y="4894858"/>
            <a:ext cx="750921" cy="13776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777857" y="4894858"/>
            <a:ext cx="1314534" cy="1377695"/>
            <a:chOff x="2777857" y="4894858"/>
            <a:chExt cx="1314534" cy="137769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74" r="25906"/>
            <a:stretch/>
          </p:blipFill>
          <p:spPr>
            <a:xfrm>
              <a:off x="2777857" y="4894858"/>
              <a:ext cx="671209" cy="137769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50" r="25173"/>
            <a:stretch/>
          </p:blipFill>
          <p:spPr>
            <a:xfrm>
              <a:off x="3452084" y="4894858"/>
              <a:ext cx="640307" cy="1377695"/>
            </a:xfrm>
            <a:prstGeom prst="rect">
              <a:avLst/>
            </a:prstGeom>
          </p:spPr>
        </p:pic>
      </p:grpSp>
      <p:sp>
        <p:nvSpPr>
          <p:cNvPr id="41" name="Lightning Bolt 40"/>
          <p:cNvSpPr/>
          <p:nvPr/>
        </p:nvSpPr>
        <p:spPr>
          <a:xfrm>
            <a:off x="2964787" y="4622926"/>
            <a:ext cx="228021" cy="1819240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66" y="3212683"/>
            <a:ext cx="1284146" cy="128414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2" y="6611779"/>
            <a:ext cx="12192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 err="1">
                <a:latin typeface="Segoe UI" panose="020B0502040204020203" pitchFamily="34" charset="0"/>
              </a:rPr>
              <a:t>Zijlstra</a:t>
            </a:r>
            <a:r>
              <a:rPr lang="en-AU" sz="1000" dirty="0">
                <a:latin typeface="Segoe UI" panose="020B0502040204020203" pitchFamily="34" charset="0"/>
              </a:rPr>
              <a:t>, E. E.; van de Sande, W. W. J.; Welsh, O.; </a:t>
            </a:r>
            <a:r>
              <a:rPr lang="en-AU" sz="1000" dirty="0" err="1">
                <a:latin typeface="Segoe UI" panose="020B0502040204020203" pitchFamily="34" charset="0"/>
              </a:rPr>
              <a:t>Mahgoub</a:t>
            </a:r>
            <a:r>
              <a:rPr lang="en-AU" sz="1000" dirty="0">
                <a:latin typeface="Segoe UI" panose="020B0502040204020203" pitchFamily="34" charset="0"/>
              </a:rPr>
              <a:t>, E. S.; </a:t>
            </a:r>
            <a:r>
              <a:rPr lang="en-AU" sz="1000" dirty="0" err="1">
                <a:latin typeface="Segoe UI" panose="020B0502040204020203" pitchFamily="34" charset="0"/>
              </a:rPr>
              <a:t>Goodfellow</a:t>
            </a:r>
            <a:r>
              <a:rPr lang="en-AU" sz="1000" dirty="0">
                <a:latin typeface="Segoe UI" panose="020B0502040204020203" pitchFamily="34" charset="0"/>
              </a:rPr>
              <a:t>, M.; </a:t>
            </a:r>
            <a:r>
              <a:rPr lang="en-AU" sz="1000" dirty="0" err="1">
                <a:latin typeface="Segoe UI" panose="020B0502040204020203" pitchFamily="34" charset="0"/>
              </a:rPr>
              <a:t>Fahal</a:t>
            </a:r>
            <a:r>
              <a:rPr lang="en-AU" sz="1000" dirty="0">
                <a:latin typeface="Segoe UI" panose="020B0502040204020203" pitchFamily="34" charset="0"/>
              </a:rPr>
              <a:t>, A. H., Mycetoma: a unique neglected tropical disease. </a:t>
            </a:r>
            <a:r>
              <a:rPr lang="en-AU" sz="1000" i="1" dirty="0">
                <a:latin typeface="Segoe UI" panose="020B0502040204020203" pitchFamily="34" charset="0"/>
              </a:rPr>
              <a:t>The Lancet Infectious Diseases </a:t>
            </a:r>
            <a:r>
              <a:rPr lang="en-AU" sz="1000" b="1" dirty="0">
                <a:latin typeface="Segoe UI" panose="020B0502040204020203" pitchFamily="34" charset="0"/>
              </a:rPr>
              <a:t>2016,</a:t>
            </a:r>
            <a:r>
              <a:rPr lang="en-AU" sz="1000" dirty="0">
                <a:latin typeface="Segoe UI" panose="020B0502040204020203" pitchFamily="34" charset="0"/>
              </a:rPr>
              <a:t> </a:t>
            </a:r>
            <a:r>
              <a:rPr lang="en-AU" sz="1000" i="1" dirty="0">
                <a:latin typeface="Segoe UI" panose="020B0502040204020203" pitchFamily="34" charset="0"/>
              </a:rPr>
              <a:t>16</a:t>
            </a:r>
            <a:r>
              <a:rPr lang="en-AU" sz="1000" dirty="0">
                <a:latin typeface="Segoe UI" panose="020B0502040204020203" pitchFamily="34" charset="0"/>
              </a:rPr>
              <a:t> (1), 100–112.</a:t>
            </a:r>
          </a:p>
          <a:p>
            <a:r>
              <a:rPr lang="en-AU" sz="10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10E3212-A8A5-479A-8307-E5739785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71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05391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24"/>
          <a:stretch/>
        </p:blipFill>
        <p:spPr>
          <a:xfrm>
            <a:off x="1439268" y="1774847"/>
            <a:ext cx="4685769" cy="267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1682" y="4562319"/>
            <a:ext cx="17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Fosravuconazole</a:t>
            </a:r>
            <a:endParaRPr lang="en-AU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4149"/>
            <a:ext cx="12192000" cy="824281"/>
          </a:xfrm>
        </p:spPr>
        <p:txBody>
          <a:bodyPr>
            <a:normAutofit/>
          </a:bodyPr>
          <a:lstStyle/>
          <a:p>
            <a:r>
              <a:rPr lang="en-AU" b="1" i="0" dirty="0">
                <a:solidFill>
                  <a:srgbClr val="FF0000"/>
                </a:solidFill>
                <a:effectLst/>
              </a:rPr>
              <a:t>First Clinical Trial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-1" y="739783"/>
            <a:ext cx="6645729" cy="4262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Proof-of concept phase II superiority trial</a:t>
            </a:r>
            <a:endParaRPr lang="en-AU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579470" y="5135678"/>
            <a:ext cx="838750" cy="342693"/>
            <a:chOff x="11267366" y="3703814"/>
            <a:chExt cx="838750" cy="34269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7366" y="3703816"/>
              <a:ext cx="243200" cy="34269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141" y="3703815"/>
              <a:ext cx="243200" cy="34269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2916" y="3703814"/>
              <a:ext cx="243200" cy="34269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507601" y="5600886"/>
            <a:ext cx="910619" cy="435492"/>
            <a:chOff x="11222324" y="5388400"/>
            <a:chExt cx="910619" cy="43549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324" y="5388400"/>
              <a:ext cx="435491" cy="43549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9888" y="5388401"/>
              <a:ext cx="435491" cy="43549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7452" y="5388400"/>
              <a:ext cx="435491" cy="435491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3180351" y="5946823"/>
            <a:ext cx="1636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>
                <a:solidFill>
                  <a:srgbClr val="00B050"/>
                </a:solidFill>
                <a:sym typeface="Wingdings" panose="05000000000000000000" pitchFamily="2" charset="2"/>
              </a:rPr>
              <a:t></a:t>
            </a:r>
            <a:endParaRPr lang="en-AU" sz="4800" dirty="0">
              <a:solidFill>
                <a:srgbClr val="00B05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2" y="6611779"/>
            <a:ext cx="12192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 err="1">
                <a:latin typeface="Segoe UI" panose="020B0502040204020203" pitchFamily="34" charset="0"/>
              </a:rPr>
              <a:t>DND</a:t>
            </a:r>
            <a:r>
              <a:rPr lang="en-AU" sz="1000" i="1" dirty="0" err="1">
                <a:latin typeface="Segoe UI" panose="020B0502040204020203" pitchFamily="34" charset="0"/>
              </a:rPr>
              <a:t>i</a:t>
            </a:r>
            <a:r>
              <a:rPr lang="en-AU" sz="1000" dirty="0">
                <a:latin typeface="Segoe UI" panose="020B0502040204020203" pitchFamily="34" charset="0"/>
              </a:rPr>
              <a:t> Fosravuconazole Trial </a:t>
            </a:r>
            <a:r>
              <a:rPr lang="en-AU" sz="1000" dirty="0">
                <a:hlinkClick r:id="rId6"/>
              </a:rPr>
              <a:t>https://www.dndi.org/diseases-projects/portfolio/fosravuconazole</a:t>
            </a:r>
            <a:r>
              <a:rPr lang="en-AU" sz="1000" dirty="0"/>
              <a:t> </a:t>
            </a:r>
            <a:endParaRPr lang="en-AU" sz="1000" dirty="0">
              <a:latin typeface="Segoe UI" panose="020B0502040204020203" pitchFamily="34" charset="0"/>
            </a:endParaRPr>
          </a:p>
          <a:p>
            <a:r>
              <a:rPr lang="en-AU" sz="10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C5F9CC6-93B2-416F-B4CC-1C1039472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ECE8-FE15-465F-97FB-8D1F24A533B4}" type="slidenum">
              <a:rPr lang="en-AU" smtClean="0"/>
              <a:t>9</a:t>
            </a:fld>
            <a:endParaRPr lang="en-AU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0D28D8FD-B87F-461A-93A8-C82626CB65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26" b="26471"/>
          <a:stretch/>
        </p:blipFill>
        <p:spPr>
          <a:xfrm>
            <a:off x="190853" y="1662961"/>
            <a:ext cx="1581929" cy="463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59" y="1393055"/>
            <a:ext cx="1850597" cy="111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4084</TotalTime>
  <Words>1174</Words>
  <Application>Microsoft Office PowerPoint</Application>
  <PresentationFormat>Widescreen</PresentationFormat>
  <Paragraphs>319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Segoe UI</vt:lpstr>
      <vt:lpstr>Wingdings</vt:lpstr>
      <vt:lpstr>Office Theme</vt:lpstr>
      <vt:lpstr>Synthesis of Novel Fenarimol Analogues as Drug Candidates for the Neglected Tropical Disease Mycetoma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Clinical Trial</vt:lpstr>
      <vt:lpstr>First Clinical Trial</vt:lpstr>
      <vt:lpstr>Pathogen Box Hits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</dc:creator>
  <cp:lastModifiedBy>Hung</cp:lastModifiedBy>
  <cp:revision>177</cp:revision>
  <dcterms:created xsi:type="dcterms:W3CDTF">2017-05-19T13:00:12Z</dcterms:created>
  <dcterms:modified xsi:type="dcterms:W3CDTF">2017-11-12T10:43:56Z</dcterms:modified>
</cp:coreProperties>
</file>